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1" r:id="rId8"/>
    <p:sldId id="263" r:id="rId9"/>
    <p:sldId id="264" r:id="rId10"/>
    <p:sldId id="265" r:id="rId11"/>
    <p:sldId id="267" r:id="rId12"/>
    <p:sldId id="268" r:id="rId13"/>
    <p:sldId id="269" r:id="rId14"/>
    <p:sldId id="270" r:id="rId15"/>
    <p:sldId id="271" r:id="rId16"/>
    <p:sldId id="272" r:id="rId17"/>
    <p:sldId id="273" r:id="rId18"/>
    <p:sldId id="274" r:id="rId19"/>
    <p:sldId id="284" r:id="rId20"/>
    <p:sldId id="285" r:id="rId21"/>
    <p:sldId id="286" r:id="rId22"/>
    <p:sldId id="287" r:id="rId23"/>
    <p:sldId id="289" r:id="rId24"/>
    <p:sldId id="290" r:id="rId25"/>
    <p:sldId id="291" r:id="rId26"/>
    <p:sldId id="293" r:id="rId27"/>
    <p:sldId id="294" r:id="rId28"/>
    <p:sldId id="295" r:id="rId29"/>
    <p:sldId id="296" r:id="rId30"/>
    <p:sldId id="278" r:id="rId31"/>
    <p:sldId id="279" r:id="rId32"/>
    <p:sldId id="280" r:id="rId33"/>
    <p:sldId id="281" r:id="rId34"/>
    <p:sldId id="282" r:id="rId35"/>
    <p:sldId id="283" r:id="rId36"/>
    <p:sldId id="297" r:id="rId37"/>
    <p:sldId id="305" r:id="rId38"/>
    <p:sldId id="306" r:id="rId39"/>
    <p:sldId id="307" r:id="rId40"/>
    <p:sldId id="308" r:id="rId41"/>
    <p:sldId id="309" r:id="rId42"/>
    <p:sldId id="310" r:id="rId43"/>
    <p:sldId id="311" r:id="rId44"/>
    <p:sldId id="312" r:id="rId45"/>
    <p:sldId id="313" r:id="rId46"/>
    <p:sldId id="302"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00B56CC-D7C5-4B81-B2F6-26AD9B56D0FD}" type="datetimeFigureOut">
              <a:rPr lang="en-US" smtClean="0"/>
              <a:pPr/>
              <a:t>9/8/2020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CADA4A-4F52-4944-B387-6CCB25EAE9A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0B56CC-D7C5-4B81-B2F6-26AD9B56D0FD}" type="datetimeFigureOut">
              <a:rPr lang="en-US" smtClean="0"/>
              <a:pPr/>
              <a:t>9/8/2020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CADA4A-4F52-4944-B387-6CCB25EAE9A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0B56CC-D7C5-4B81-B2F6-26AD9B56D0FD}" type="datetimeFigureOut">
              <a:rPr lang="en-US" smtClean="0"/>
              <a:pPr/>
              <a:t>9/8/2020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CADA4A-4F52-4944-B387-6CCB25EAE9A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0B56CC-D7C5-4B81-B2F6-26AD9B56D0FD}" type="datetimeFigureOut">
              <a:rPr lang="en-US" smtClean="0"/>
              <a:pPr/>
              <a:t>9/8/2020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CADA4A-4F52-4944-B387-6CCB25EAE9A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00B56CC-D7C5-4B81-B2F6-26AD9B56D0FD}" type="datetimeFigureOut">
              <a:rPr lang="en-US" smtClean="0"/>
              <a:pPr/>
              <a:t>9/8/2020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CADA4A-4F52-4944-B387-6CCB25EAE9A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00B56CC-D7C5-4B81-B2F6-26AD9B56D0FD}" type="datetimeFigureOut">
              <a:rPr lang="en-US" smtClean="0"/>
              <a:pPr/>
              <a:t>9/8/2020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CADA4A-4F52-4944-B387-6CCB25EAE9A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00B56CC-D7C5-4B81-B2F6-26AD9B56D0FD}" type="datetimeFigureOut">
              <a:rPr lang="en-US" smtClean="0"/>
              <a:pPr/>
              <a:t>9/8/2020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CADA4A-4F52-4944-B387-6CCB25EAE9A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00B56CC-D7C5-4B81-B2F6-26AD9B56D0FD}" type="datetimeFigureOut">
              <a:rPr lang="en-US" smtClean="0"/>
              <a:pPr/>
              <a:t>9/8/2020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CADA4A-4F52-4944-B387-6CCB25EAE9A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0B56CC-D7C5-4B81-B2F6-26AD9B56D0FD}" type="datetimeFigureOut">
              <a:rPr lang="en-US" smtClean="0"/>
              <a:pPr/>
              <a:t>9/8/2020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CADA4A-4F52-4944-B387-6CCB25EAE9A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00B56CC-D7C5-4B81-B2F6-26AD9B56D0FD}" type="datetimeFigureOut">
              <a:rPr lang="en-US" smtClean="0"/>
              <a:pPr/>
              <a:t>9/8/2020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CADA4A-4F52-4944-B387-6CCB25EAE9A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00B56CC-D7C5-4B81-B2F6-26AD9B56D0FD}" type="datetimeFigureOut">
              <a:rPr lang="en-US" smtClean="0"/>
              <a:pPr/>
              <a:t>9/8/2020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CADA4A-4F52-4944-B387-6CCB25EAE9A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0B56CC-D7C5-4B81-B2F6-26AD9B56D0FD}" type="datetimeFigureOut">
              <a:rPr lang="en-US" smtClean="0"/>
              <a:pPr/>
              <a:t>9/8/2020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CADA4A-4F52-4944-B387-6CCB25EAE9A8}" type="slidenum">
              <a:rPr lang="en-US" smtClean="0"/>
              <a:pPr/>
              <a:t>‹#›</a:t>
            </a:fld>
            <a:endParaRPr lang="en-US"/>
          </a:p>
        </p:txBody>
      </p:sp>
      <p:pic>
        <p:nvPicPr>
          <p:cNvPr id="7" name="Picture 6" descr="LOGO.png"/>
          <p:cNvPicPr>
            <a:picLocks noChangeAspect="1"/>
          </p:cNvPicPr>
          <p:nvPr userDrawn="1"/>
        </p:nvPicPr>
        <p:blipFill>
          <a:blip r:embed="rId13"/>
          <a:stretch>
            <a:fillRect/>
          </a:stretch>
        </p:blipFill>
        <p:spPr>
          <a:xfrm>
            <a:off x="7772399" y="5029201"/>
            <a:ext cx="762001" cy="69954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HIERARCHICAL MODEL</a:t>
            </a:r>
            <a:endParaRPr lang="en-US" dirty="0"/>
          </a:p>
        </p:txBody>
      </p:sp>
      <p:sp>
        <p:nvSpPr>
          <p:cNvPr id="5" name="Content Placeholder 4"/>
          <p:cNvSpPr>
            <a:spLocks noGrp="1"/>
          </p:cNvSpPr>
          <p:nvPr>
            <p:ph idx="1"/>
          </p:nvPr>
        </p:nvSpPr>
        <p:spPr/>
        <p:txBody>
          <a:bodyPr>
            <a:normAutofit fontScale="92500" lnSpcReduction="20000"/>
          </a:bodyPr>
          <a:lstStyle/>
          <a:p>
            <a:r>
              <a:rPr lang="en-US" dirty="0" smtClean="0"/>
              <a:t>Data </a:t>
            </a:r>
            <a:r>
              <a:rPr lang="en-US" dirty="0"/>
              <a:t>model in which </a:t>
            </a:r>
            <a:r>
              <a:rPr lang="en-US" dirty="0" smtClean="0"/>
              <a:t>Data </a:t>
            </a:r>
            <a:r>
              <a:rPr lang="en-US" dirty="0"/>
              <a:t>is represented in the tree-like structure. </a:t>
            </a:r>
            <a:endParaRPr lang="en-US" dirty="0" smtClean="0"/>
          </a:p>
          <a:p>
            <a:r>
              <a:rPr lang="en-US" dirty="0" smtClean="0"/>
              <a:t>Data </a:t>
            </a:r>
            <a:r>
              <a:rPr lang="en-US" dirty="0"/>
              <a:t>is stored in the form of records which are the collection of fields. </a:t>
            </a:r>
            <a:endParaRPr lang="en-US" dirty="0" smtClean="0"/>
          </a:p>
          <a:p>
            <a:r>
              <a:rPr lang="en-US" dirty="0" smtClean="0"/>
              <a:t>The </a:t>
            </a:r>
            <a:r>
              <a:rPr lang="en-US" dirty="0"/>
              <a:t>records are connected through links and the type of record tells which field is contained by the record. </a:t>
            </a:r>
            <a:endParaRPr lang="en-US" dirty="0" smtClean="0"/>
          </a:p>
          <a:p>
            <a:r>
              <a:rPr lang="en-US" dirty="0" smtClean="0"/>
              <a:t>Each </a:t>
            </a:r>
            <a:r>
              <a:rPr lang="en-US" dirty="0"/>
              <a:t>field can contain only one value.</a:t>
            </a:r>
          </a:p>
          <a:p>
            <a:r>
              <a:rPr lang="en-US" dirty="0"/>
              <a:t>It must have only one parent for each child node but parent nodes can have more than one child. </a:t>
            </a:r>
            <a:endParaRPr lang="en-US" dirty="0" smtClean="0"/>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2050" name="Picture 2"/>
          <p:cNvPicPr>
            <a:picLocks noGrp="1" noChangeAspect="1" noChangeArrowheads="1"/>
          </p:cNvPicPr>
          <p:nvPr>
            <p:ph idx="1"/>
          </p:nvPr>
        </p:nvPicPr>
        <p:blipFill>
          <a:blip r:embed="rId2"/>
          <a:srcRect/>
          <a:stretch>
            <a:fillRect/>
          </a:stretch>
        </p:blipFill>
        <p:spPr bwMode="auto">
          <a:xfrm>
            <a:off x="381000" y="1752600"/>
            <a:ext cx="8077200" cy="4724400"/>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Student Table:</a:t>
            </a:r>
            <a:endParaRPr lang="en-US" dirty="0"/>
          </a:p>
        </p:txBody>
      </p:sp>
      <p:pic>
        <p:nvPicPr>
          <p:cNvPr id="4098" name="Picture 2"/>
          <p:cNvPicPr>
            <a:picLocks noGrp="1" noChangeAspect="1" noChangeArrowheads="1"/>
          </p:cNvPicPr>
          <p:nvPr>
            <p:ph idx="1"/>
          </p:nvPr>
        </p:nvPicPr>
        <p:blipFill>
          <a:blip r:embed="rId2"/>
          <a:srcRect/>
          <a:stretch>
            <a:fillRect/>
          </a:stretch>
        </p:blipFill>
        <p:spPr bwMode="auto">
          <a:xfrm>
            <a:off x="1524000" y="1524000"/>
            <a:ext cx="6372225" cy="3733800"/>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Course </a:t>
            </a:r>
            <a:r>
              <a:rPr lang="en-US" b="1" dirty="0"/>
              <a:t>Table:</a:t>
            </a:r>
            <a:endParaRPr lang="en-US" dirty="0"/>
          </a:p>
        </p:txBody>
      </p:sp>
      <p:pic>
        <p:nvPicPr>
          <p:cNvPr id="3074" name="Picture 2"/>
          <p:cNvPicPr>
            <a:picLocks noGrp="1" noChangeAspect="1" noChangeArrowheads="1"/>
          </p:cNvPicPr>
          <p:nvPr>
            <p:ph idx="1"/>
          </p:nvPr>
        </p:nvPicPr>
        <p:blipFill>
          <a:blip r:embed="rId2"/>
          <a:srcRect/>
          <a:stretch>
            <a:fillRect/>
          </a:stretch>
        </p:blipFill>
        <p:spPr bwMode="auto">
          <a:xfrm>
            <a:off x="1143000" y="2209801"/>
            <a:ext cx="7162800" cy="3200400"/>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Conclusion</a:t>
            </a:r>
            <a:br>
              <a:rPr lang="en-US" b="1" dirty="0" smtClean="0"/>
            </a:b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Depicts </a:t>
            </a:r>
            <a:r>
              <a:rPr lang="en-US" dirty="0"/>
              <a:t>the parent-child relationship which makes it easy to represent data and understand the concept easily. </a:t>
            </a:r>
            <a:endParaRPr lang="en-US" dirty="0" smtClean="0"/>
          </a:p>
          <a:p>
            <a:r>
              <a:rPr lang="en-US" dirty="0" smtClean="0"/>
              <a:t>It </a:t>
            </a:r>
            <a:r>
              <a:rPr lang="en-US" dirty="0"/>
              <a:t>was mostly used in times of mainframe computers but still, it is used in many fields where high performance and easy concepts are the parameters. </a:t>
            </a:r>
            <a:endParaRPr lang="en-US" dirty="0" smtClean="0"/>
          </a:p>
          <a:p>
            <a:r>
              <a:rPr lang="en-US" dirty="0" smtClean="0"/>
              <a:t>So </a:t>
            </a:r>
            <a:r>
              <a:rPr lang="en-US" dirty="0"/>
              <a:t>the hierarchical model is efficient for one to many relationships and is widely used in recording file system data.</a:t>
            </a:r>
          </a:p>
          <a:p>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Model</a:t>
            </a:r>
            <a:endParaRPr lang="en-US" dirty="0"/>
          </a:p>
        </p:txBody>
      </p:sp>
      <p:sp>
        <p:nvSpPr>
          <p:cNvPr id="3" name="Content Placeholder 2"/>
          <p:cNvSpPr>
            <a:spLocks noGrp="1"/>
          </p:cNvSpPr>
          <p:nvPr>
            <p:ph idx="1"/>
          </p:nvPr>
        </p:nvSpPr>
        <p:spPr/>
        <p:txBody>
          <a:bodyPr/>
          <a:lstStyle/>
          <a:p>
            <a:r>
              <a:rPr lang="en-US" dirty="0"/>
              <a:t>The network database model was created to solve the shortcomings of the hierarchical database model. </a:t>
            </a:r>
            <a:endParaRPr lang="en-US" dirty="0" smtClean="0"/>
          </a:p>
          <a:p>
            <a:r>
              <a:rPr lang="en-US" dirty="0" smtClean="0"/>
              <a:t>In </a:t>
            </a:r>
            <a:r>
              <a:rPr lang="en-US" dirty="0"/>
              <a:t>this type of model, a child can be linked to multiple parents, a feature that was not supported by the hierarchical data model. </a:t>
            </a:r>
            <a:endParaRPr lang="en-US" dirty="0" smtClean="0"/>
          </a:p>
          <a:p>
            <a:r>
              <a:rPr lang="en-US" dirty="0" smtClean="0"/>
              <a:t>The </a:t>
            </a:r>
            <a:r>
              <a:rPr lang="en-US" dirty="0"/>
              <a:t>parent nodes are known as owners and the child nodes are called members.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5122" name="Picture 2"/>
          <p:cNvPicPr>
            <a:picLocks noGrp="1" noChangeAspect="1" noChangeArrowheads="1"/>
          </p:cNvPicPr>
          <p:nvPr>
            <p:ph idx="1"/>
          </p:nvPr>
        </p:nvPicPr>
        <p:blipFill>
          <a:blip r:embed="rId2"/>
          <a:srcRect/>
          <a:stretch>
            <a:fillRect/>
          </a:stretch>
        </p:blipFill>
        <p:spPr bwMode="auto">
          <a:xfrm>
            <a:off x="1223962" y="1910556"/>
            <a:ext cx="6696075" cy="3905250"/>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Advantages of Network Model</a:t>
            </a:r>
            <a:br>
              <a:rPr lang="en-US" b="1" dirty="0" smtClean="0"/>
            </a:b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a:t>network model can support many to many relationships as seen in the diagram.  </a:t>
            </a:r>
            <a:endParaRPr lang="en-US" dirty="0" smtClean="0"/>
          </a:p>
          <a:p>
            <a:r>
              <a:rPr lang="en-US" dirty="0" smtClean="0"/>
              <a:t>D2 </a:t>
            </a:r>
            <a:r>
              <a:rPr lang="en-US" dirty="0"/>
              <a:t>and C3 each have multiple masters. </a:t>
            </a:r>
            <a:endParaRPr lang="en-US" dirty="0" smtClean="0"/>
          </a:p>
          <a:p>
            <a:r>
              <a:rPr lang="en-US" dirty="0" smtClean="0"/>
              <a:t>The </a:t>
            </a:r>
            <a:r>
              <a:rPr lang="en-US" dirty="0"/>
              <a:t>masters for D2 are C1 and C2 while for C3 are B1 and B2. </a:t>
            </a:r>
            <a:endParaRPr lang="en-US" dirty="0" smtClean="0"/>
          </a:p>
          <a:p>
            <a:r>
              <a:rPr lang="en-US" dirty="0" smtClean="0"/>
              <a:t>In </a:t>
            </a:r>
            <a:r>
              <a:rPr lang="en-US" dirty="0"/>
              <a:t>this way, the network data model can handle many to many relationships where the hierarchical data model didn’t.</a:t>
            </a:r>
          </a:p>
          <a:p>
            <a:endParaRPr lang="en-US" dirty="0"/>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Disadvantages of Network Model</a:t>
            </a:r>
            <a:br>
              <a:rPr lang="en-US" b="1" dirty="0" smtClean="0"/>
            </a:b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There are some disadvantages in the network model even though it is an improvement over the hierarchical model. These are −</a:t>
            </a:r>
          </a:p>
          <a:p>
            <a:r>
              <a:rPr lang="en-US" dirty="0" smtClean="0"/>
              <a:t>The network model is much more complicated than the Hierarchical model. As such, it is difficult to </a:t>
            </a:r>
            <a:r>
              <a:rPr lang="en-US" dirty="0" err="1" smtClean="0"/>
              <a:t>to</a:t>
            </a:r>
            <a:r>
              <a:rPr lang="en-US" dirty="0" smtClean="0"/>
              <a:t> handle and maintain.</a:t>
            </a:r>
          </a:p>
          <a:p>
            <a:r>
              <a:rPr lang="en-US" dirty="0" smtClean="0"/>
              <a:t>Although the Network model is more flexible than the Hierarchical model, it still has flexibility problems. Not all relations can handled by assigning them in the form of owners and members.</a:t>
            </a:r>
          </a:p>
          <a:p>
            <a:r>
              <a:rPr lang="en-US" dirty="0" smtClean="0"/>
              <a:t>The structure of the Network Model is quite complicated and so the programmer has to understand it well in order to implement or modify it.</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p:cNvPicPr>
            <a:picLocks noGrp="1" noChangeAspect="1" noChangeArrowheads="1"/>
          </p:cNvPicPr>
          <p:nvPr>
            <p:ph idx="1"/>
          </p:nvPr>
        </p:nvPicPr>
        <p:blipFill>
          <a:blip r:embed="rId2"/>
          <a:srcRect/>
          <a:stretch>
            <a:fillRect/>
          </a:stretch>
        </p:blipFill>
        <p:spPr bwMode="auto">
          <a:xfrm>
            <a:off x="1219200" y="228600"/>
            <a:ext cx="6629400" cy="5791201"/>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Functional Dependency</a:t>
            </a:r>
            <a:endParaRPr lang="en-US" dirty="0"/>
          </a:p>
        </p:txBody>
      </p:sp>
      <p:sp>
        <p:nvSpPr>
          <p:cNvPr id="3" name="Content Placeholder 2"/>
          <p:cNvSpPr>
            <a:spLocks noGrp="1"/>
          </p:cNvSpPr>
          <p:nvPr>
            <p:ph idx="1"/>
          </p:nvPr>
        </p:nvSpPr>
        <p:spPr/>
        <p:txBody>
          <a:bodyPr>
            <a:normAutofit fontScale="92500"/>
          </a:bodyPr>
          <a:lstStyle/>
          <a:p>
            <a:r>
              <a:rPr lang="en-US" b="1" dirty="0" smtClean="0"/>
              <a:t>Functional Dependency (FD)</a:t>
            </a:r>
            <a:r>
              <a:rPr lang="en-US" dirty="0" smtClean="0"/>
              <a:t> determines the relation of one attribute to another attribute in a database management system (DBMS) system. </a:t>
            </a:r>
          </a:p>
          <a:p>
            <a:r>
              <a:rPr lang="en-US" dirty="0" smtClean="0"/>
              <a:t>Functional dependency helps you to maintain the quality of data in the database. </a:t>
            </a:r>
          </a:p>
          <a:p>
            <a:r>
              <a:rPr lang="en-US" dirty="0" smtClean="0"/>
              <a:t>A functional dependency is denoted by an arrow →. </a:t>
            </a:r>
          </a:p>
          <a:p>
            <a:r>
              <a:rPr lang="en-US" dirty="0" smtClean="0"/>
              <a:t>The functional dependency of X on Y is represented by X → Y. </a:t>
            </a:r>
          </a:p>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HIERARCHICAL MODEL</a:t>
            </a:r>
            <a:endParaRPr lang="en-US" dirty="0"/>
          </a:p>
        </p:txBody>
      </p:sp>
      <p:sp>
        <p:nvSpPr>
          <p:cNvPr id="3" name="Content Placeholder 2"/>
          <p:cNvSpPr>
            <a:spLocks noGrp="1"/>
          </p:cNvSpPr>
          <p:nvPr>
            <p:ph idx="1"/>
          </p:nvPr>
        </p:nvSpPr>
        <p:spPr/>
        <p:txBody>
          <a:bodyPr>
            <a:normAutofit fontScale="92500"/>
          </a:bodyPr>
          <a:lstStyle/>
          <a:p>
            <a:r>
              <a:rPr lang="en-US" dirty="0" smtClean="0"/>
              <a:t>Multiple parents are not allowed. </a:t>
            </a:r>
          </a:p>
          <a:p>
            <a:r>
              <a:rPr lang="en-US" dirty="0" smtClean="0"/>
              <a:t>This is the major difference between the hierarchical and network Database model. </a:t>
            </a:r>
          </a:p>
          <a:p>
            <a:r>
              <a:rPr lang="en-US" dirty="0" smtClean="0"/>
              <a:t>The first node of the tree is called the root node. </a:t>
            </a:r>
          </a:p>
          <a:p>
            <a:r>
              <a:rPr lang="en-US" dirty="0" smtClean="0"/>
              <a:t>When Data needs to be retrieved then the whole tree is traversed starting from the root node. </a:t>
            </a:r>
          </a:p>
          <a:p>
            <a:r>
              <a:rPr lang="en-US" dirty="0" smtClean="0"/>
              <a:t>This model represents one- to- many relationships.</a:t>
            </a:r>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Types of Functional Dependencies</a:t>
            </a:r>
            <a:br>
              <a:rPr lang="en-US" b="1" dirty="0" smtClean="0"/>
            </a:br>
            <a:endParaRPr lang="en-US" dirty="0"/>
          </a:p>
        </p:txBody>
      </p:sp>
      <p:sp>
        <p:nvSpPr>
          <p:cNvPr id="3" name="Content Placeholder 2"/>
          <p:cNvSpPr>
            <a:spLocks noGrp="1"/>
          </p:cNvSpPr>
          <p:nvPr>
            <p:ph idx="1"/>
          </p:nvPr>
        </p:nvSpPr>
        <p:spPr/>
        <p:txBody>
          <a:bodyPr/>
          <a:lstStyle/>
          <a:p>
            <a:r>
              <a:rPr lang="en-US" b="1" dirty="0" err="1" smtClean="0"/>
              <a:t>Multivalued</a:t>
            </a:r>
            <a:r>
              <a:rPr lang="en-US" b="1" dirty="0" smtClean="0"/>
              <a:t> dependency:</a:t>
            </a:r>
            <a:endParaRPr lang="en-US" dirty="0" smtClean="0"/>
          </a:p>
          <a:p>
            <a:r>
              <a:rPr lang="en-US" b="1" dirty="0" smtClean="0"/>
              <a:t>Trivial functional dependency</a:t>
            </a:r>
            <a:r>
              <a:rPr lang="en-US" dirty="0" smtClean="0"/>
              <a:t>:</a:t>
            </a:r>
          </a:p>
          <a:p>
            <a:r>
              <a:rPr lang="en-US" b="1" dirty="0" smtClean="0"/>
              <a:t>Non-trivial functional dependency</a:t>
            </a:r>
            <a:r>
              <a:rPr lang="en-US" dirty="0" smtClean="0"/>
              <a:t>:</a:t>
            </a:r>
          </a:p>
          <a:p>
            <a:r>
              <a:rPr lang="en-US" b="1" dirty="0" smtClean="0"/>
              <a:t>Transitive dependency:</a:t>
            </a:r>
            <a:endParaRPr lang="en-US" dirty="0" smtClean="0"/>
          </a:p>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err="1" smtClean="0"/>
              <a:t>Multivalued</a:t>
            </a:r>
            <a:r>
              <a:rPr lang="en-US" b="1" dirty="0" smtClean="0"/>
              <a:t> dependency in DBMS</a:t>
            </a:r>
            <a:br>
              <a:rPr lang="en-US" b="1" dirty="0" smtClean="0"/>
            </a:br>
            <a:endParaRPr lang="en-US" dirty="0"/>
          </a:p>
        </p:txBody>
      </p:sp>
      <p:sp>
        <p:nvSpPr>
          <p:cNvPr id="3" name="Content Placeholder 2"/>
          <p:cNvSpPr>
            <a:spLocks noGrp="1"/>
          </p:cNvSpPr>
          <p:nvPr>
            <p:ph idx="1"/>
          </p:nvPr>
        </p:nvSpPr>
        <p:spPr/>
        <p:txBody>
          <a:bodyPr>
            <a:normAutofit/>
          </a:bodyPr>
          <a:lstStyle/>
          <a:p>
            <a:r>
              <a:rPr lang="en-US" dirty="0" err="1" smtClean="0"/>
              <a:t>Multivalued</a:t>
            </a:r>
            <a:r>
              <a:rPr lang="en-US" dirty="0" smtClean="0"/>
              <a:t> dependency occurs in the situation where there are multiple independent </a:t>
            </a:r>
            <a:r>
              <a:rPr lang="en-US" dirty="0" err="1" smtClean="0"/>
              <a:t>multivalued</a:t>
            </a:r>
            <a:r>
              <a:rPr lang="en-US" dirty="0" smtClean="0"/>
              <a:t> attributes in a single table. </a:t>
            </a:r>
          </a:p>
          <a:p>
            <a:endParaRPr lang="en-US" dirty="0" smtClean="0"/>
          </a:p>
          <a:p>
            <a:pPr>
              <a:buNone/>
            </a:pPr>
            <a:endParaRPr lang="en-US" b="1" dirty="0" smtClean="0"/>
          </a:p>
          <a:p>
            <a:endParaRPr lang="en-US" dirty="0" smtClean="0"/>
          </a:p>
          <a:p>
            <a:endParaRPr lang="en-US" dirty="0"/>
          </a:p>
        </p:txBody>
      </p:sp>
      <p:graphicFrame>
        <p:nvGraphicFramePr>
          <p:cNvPr id="4" name="Table 3"/>
          <p:cNvGraphicFramePr>
            <a:graphicFrameLocks noGrp="1"/>
          </p:cNvGraphicFramePr>
          <p:nvPr/>
        </p:nvGraphicFramePr>
        <p:xfrm>
          <a:off x="762000" y="3886200"/>
          <a:ext cx="6934200" cy="2299833"/>
        </p:xfrm>
        <a:graphic>
          <a:graphicData uri="http://schemas.openxmlformats.org/drawingml/2006/table">
            <a:tbl>
              <a:tblPr firstRow="1" bandRow="1">
                <a:tableStyleId>{5C22544A-7EE6-4342-B048-85BDC9FD1C3A}</a:tableStyleId>
              </a:tblPr>
              <a:tblGrid>
                <a:gridCol w="2667000"/>
                <a:gridCol w="1955800"/>
                <a:gridCol w="2311400"/>
              </a:tblGrid>
              <a:tr h="581934">
                <a:tc>
                  <a:txBody>
                    <a:bodyPr/>
                    <a:lstStyle/>
                    <a:p>
                      <a:pPr algn="ctr"/>
                      <a:r>
                        <a:rPr lang="en-US" sz="2400" b="1" dirty="0" err="1" smtClean="0"/>
                        <a:t>Car_model</a:t>
                      </a:r>
                      <a:endParaRPr lang="en-US" sz="2400" dirty="0"/>
                    </a:p>
                  </a:txBody>
                  <a:tcPr>
                    <a:solidFill>
                      <a:schemeClr val="accent3">
                        <a:lumMod val="75000"/>
                      </a:schemeClr>
                    </a:solidFill>
                  </a:tcPr>
                </a:tc>
                <a:tc>
                  <a:txBody>
                    <a:bodyPr/>
                    <a:lstStyle/>
                    <a:p>
                      <a:pPr algn="ctr"/>
                      <a:r>
                        <a:rPr lang="en-US" sz="2400" b="1" dirty="0" err="1" smtClean="0"/>
                        <a:t>M_year</a:t>
                      </a:r>
                      <a:endParaRPr lang="en-US" sz="2400" dirty="0"/>
                    </a:p>
                  </a:txBody>
                  <a:tcPr>
                    <a:solidFill>
                      <a:schemeClr val="accent3">
                        <a:lumMod val="75000"/>
                      </a:schemeClr>
                    </a:solidFill>
                  </a:tcPr>
                </a:tc>
                <a:tc>
                  <a:txBody>
                    <a:bodyPr/>
                    <a:lstStyle/>
                    <a:p>
                      <a:pPr algn="ctr"/>
                      <a:r>
                        <a:rPr lang="en-US" sz="2400" b="1" dirty="0" smtClean="0"/>
                        <a:t>Color</a:t>
                      </a:r>
                      <a:endParaRPr lang="en-US" sz="2400" dirty="0"/>
                    </a:p>
                  </a:txBody>
                  <a:tcPr>
                    <a:solidFill>
                      <a:schemeClr val="accent3">
                        <a:lumMod val="75000"/>
                      </a:schemeClr>
                    </a:solidFill>
                  </a:tcPr>
                </a:tc>
              </a:tr>
              <a:tr h="713466">
                <a:tc>
                  <a:txBody>
                    <a:bodyPr/>
                    <a:lstStyle/>
                    <a:p>
                      <a:pPr algn="ctr"/>
                      <a:r>
                        <a:rPr lang="en-US" sz="2400" dirty="0" smtClean="0"/>
                        <a:t>H0012017MetallicH</a:t>
                      </a:r>
                      <a:endParaRPr lang="en-US" sz="2400" dirty="0"/>
                    </a:p>
                  </a:txBody>
                  <a:tcPr/>
                </a:tc>
                <a:tc>
                  <a:txBody>
                    <a:bodyPr/>
                    <a:lstStyle/>
                    <a:p>
                      <a:pPr algn="ctr"/>
                      <a:r>
                        <a:rPr lang="en-US" sz="2400" dirty="0" smtClean="0"/>
                        <a:t>2017</a:t>
                      </a:r>
                      <a:endParaRPr lang="en-US" sz="2400" dirty="0"/>
                    </a:p>
                  </a:txBody>
                  <a:tcPr/>
                </a:tc>
                <a:tc>
                  <a:txBody>
                    <a:bodyPr/>
                    <a:lstStyle/>
                    <a:p>
                      <a:pPr algn="ctr"/>
                      <a:r>
                        <a:rPr lang="en-US" sz="2400" dirty="0" smtClean="0"/>
                        <a:t>Green</a:t>
                      </a:r>
                      <a:endParaRPr lang="en-US" sz="2400" dirty="0"/>
                    </a:p>
                  </a:txBody>
                  <a:tcPr/>
                </a:tc>
              </a:tr>
              <a:tr h="1004433">
                <a:tc>
                  <a:txBody>
                    <a:bodyPr/>
                    <a:lstStyle/>
                    <a:p>
                      <a:pPr algn="ctr"/>
                      <a:r>
                        <a:rPr lang="en-US" sz="2400" dirty="0" smtClean="0"/>
                        <a:t>H0052018Metallic</a:t>
                      </a:r>
                      <a:endParaRPr lang="en-US" sz="2400" dirty="0"/>
                    </a:p>
                  </a:txBody>
                  <a:tcPr/>
                </a:tc>
                <a:tc>
                  <a:txBody>
                    <a:bodyPr/>
                    <a:lstStyle/>
                    <a:p>
                      <a:pPr algn="ctr"/>
                      <a:r>
                        <a:rPr lang="en-US" sz="2400" dirty="0" smtClean="0"/>
                        <a:t>2018</a:t>
                      </a:r>
                      <a:endParaRPr lang="en-US" sz="2400" dirty="0"/>
                    </a:p>
                  </a:txBody>
                  <a:tcPr/>
                </a:tc>
                <a:tc>
                  <a:txBody>
                    <a:bodyPr/>
                    <a:lstStyle/>
                    <a:p>
                      <a:pPr algn="ctr"/>
                      <a:r>
                        <a:rPr lang="en-US" sz="2400" dirty="0" smtClean="0"/>
                        <a:t>Blue</a:t>
                      </a:r>
                      <a:endParaRPr lang="en-US" sz="2400" dirty="0"/>
                    </a:p>
                  </a:txBody>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In this example, </a:t>
            </a:r>
            <a:r>
              <a:rPr lang="en-US" dirty="0" err="1" smtClean="0"/>
              <a:t>maf_year</a:t>
            </a:r>
            <a:r>
              <a:rPr lang="en-US" dirty="0" smtClean="0"/>
              <a:t> and color are independent of each other but dependent on </a:t>
            </a:r>
            <a:r>
              <a:rPr lang="en-US" dirty="0" err="1" smtClean="0"/>
              <a:t>car_model</a:t>
            </a:r>
            <a:r>
              <a:rPr lang="en-US" dirty="0" smtClean="0"/>
              <a:t>. In this example, these two columns are said to be </a:t>
            </a:r>
            <a:r>
              <a:rPr lang="en-US" dirty="0" err="1" smtClean="0"/>
              <a:t>multivalue</a:t>
            </a:r>
            <a:r>
              <a:rPr lang="en-US" dirty="0" smtClean="0"/>
              <a:t> dependent on </a:t>
            </a:r>
            <a:r>
              <a:rPr lang="en-US" dirty="0" err="1" smtClean="0"/>
              <a:t>car_model</a:t>
            </a:r>
            <a:r>
              <a:rPr lang="en-US" dirty="0" smtClean="0"/>
              <a:t>.</a:t>
            </a:r>
          </a:p>
          <a:p>
            <a:r>
              <a:rPr lang="en-US" dirty="0" smtClean="0"/>
              <a:t>This dependence can be represented like this:</a:t>
            </a:r>
          </a:p>
          <a:p>
            <a:r>
              <a:rPr lang="en-US" dirty="0" err="1" smtClean="0"/>
              <a:t>car_model</a:t>
            </a:r>
            <a:r>
              <a:rPr lang="en-US" dirty="0" smtClean="0"/>
              <a:t> -&gt; </a:t>
            </a:r>
            <a:r>
              <a:rPr lang="en-US" dirty="0" err="1" smtClean="0"/>
              <a:t>maf_year</a:t>
            </a:r>
            <a:endParaRPr lang="en-US" dirty="0" smtClean="0"/>
          </a:p>
          <a:p>
            <a:r>
              <a:rPr lang="en-US" dirty="0" err="1" smtClean="0"/>
              <a:t>car_model</a:t>
            </a:r>
            <a:r>
              <a:rPr lang="en-US" dirty="0" smtClean="0"/>
              <a:t>-&gt; </a:t>
            </a:r>
            <a:r>
              <a:rPr lang="en-US" dirty="0" err="1" smtClean="0"/>
              <a:t>colour</a:t>
            </a:r>
            <a:endParaRPr lang="en-US" dirty="0" smtClean="0"/>
          </a:p>
          <a:p>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Trivial Functional dependency:</a:t>
            </a:r>
            <a:br>
              <a:rPr lang="en-US" b="1" dirty="0" smtClean="0"/>
            </a:br>
            <a:endParaRPr lang="en-US" dirty="0"/>
          </a:p>
        </p:txBody>
      </p:sp>
      <p:sp>
        <p:nvSpPr>
          <p:cNvPr id="3" name="Content Placeholder 2"/>
          <p:cNvSpPr>
            <a:spLocks noGrp="1"/>
          </p:cNvSpPr>
          <p:nvPr>
            <p:ph idx="1"/>
          </p:nvPr>
        </p:nvSpPr>
        <p:spPr/>
        <p:txBody>
          <a:bodyPr/>
          <a:lstStyle/>
          <a:p>
            <a:r>
              <a:rPr lang="en-US" dirty="0" smtClean="0"/>
              <a:t>The Trivial dependency is a set of attributes which are called a trivial if the set of attributes are included in that attribute.</a:t>
            </a:r>
          </a:p>
          <a:p>
            <a:r>
              <a:rPr lang="en-US" dirty="0" smtClean="0"/>
              <a:t>So, X -&gt; Y is a trivial functional dependency if Y is a subset of X.</a:t>
            </a:r>
          </a:p>
          <a:p>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fontScale="90000"/>
          </a:bodyPr>
          <a:lstStyle/>
          <a:p>
            <a:r>
              <a:rPr lang="en-US" dirty="0" smtClean="0"/>
              <a:t/>
            </a:r>
            <a:br>
              <a:rPr lang="en-US" dirty="0" smtClean="0"/>
            </a:br>
            <a:r>
              <a:rPr lang="en-US" dirty="0" smtClean="0"/>
              <a:t>For example:</a:t>
            </a:r>
            <a:br>
              <a:rPr lang="en-US" dirty="0" smtClean="0"/>
            </a:br>
            <a:endParaRPr lang="en-US" dirty="0"/>
          </a:p>
        </p:txBody>
      </p:sp>
      <p:sp>
        <p:nvSpPr>
          <p:cNvPr id="3" name="Content Placeholder 2"/>
          <p:cNvSpPr>
            <a:spLocks noGrp="1"/>
          </p:cNvSpPr>
          <p:nvPr>
            <p:ph idx="1"/>
          </p:nvPr>
        </p:nvSpPr>
        <p:spPr/>
        <p:txBody>
          <a:bodyPr>
            <a:normAutofit fontScale="92500" lnSpcReduction="20000"/>
          </a:bodyPr>
          <a:lstStyle/>
          <a:p>
            <a:endParaRPr lang="en-US" dirty="0" smtClean="0"/>
          </a:p>
          <a:p>
            <a:endParaRPr lang="en-US" dirty="0" smtClean="0"/>
          </a:p>
          <a:p>
            <a:endParaRPr lang="en-US" dirty="0" smtClean="0"/>
          </a:p>
          <a:p>
            <a:endParaRPr lang="en-US" dirty="0" smtClean="0"/>
          </a:p>
          <a:p>
            <a:endParaRPr lang="en-US" dirty="0" smtClean="0"/>
          </a:p>
          <a:p>
            <a:r>
              <a:rPr lang="en-US" dirty="0" smtClean="0"/>
              <a:t>Consider this table with two columns </a:t>
            </a:r>
            <a:r>
              <a:rPr lang="en-US" dirty="0" err="1" smtClean="0"/>
              <a:t>Emp_id</a:t>
            </a:r>
            <a:r>
              <a:rPr lang="en-US" dirty="0" smtClean="0"/>
              <a:t> and </a:t>
            </a:r>
            <a:r>
              <a:rPr lang="en-US" dirty="0" err="1" smtClean="0"/>
              <a:t>Emp_name</a:t>
            </a:r>
            <a:r>
              <a:rPr lang="en-US" dirty="0" smtClean="0"/>
              <a:t>.</a:t>
            </a:r>
          </a:p>
          <a:p>
            <a:r>
              <a:rPr lang="en-US" dirty="0" smtClean="0"/>
              <a:t>{</a:t>
            </a:r>
            <a:r>
              <a:rPr lang="en-US" dirty="0" err="1" smtClean="0"/>
              <a:t>Emp_id</a:t>
            </a:r>
            <a:r>
              <a:rPr lang="en-US" dirty="0" smtClean="0"/>
              <a:t>, </a:t>
            </a:r>
            <a:r>
              <a:rPr lang="en-US" dirty="0" err="1" smtClean="0"/>
              <a:t>Emp_name</a:t>
            </a:r>
            <a:r>
              <a:rPr lang="en-US" dirty="0" smtClean="0"/>
              <a:t>} -&gt; </a:t>
            </a:r>
            <a:r>
              <a:rPr lang="en-US" dirty="0" err="1" smtClean="0"/>
              <a:t>Emp_id</a:t>
            </a:r>
            <a:r>
              <a:rPr lang="en-US" dirty="0" smtClean="0"/>
              <a:t> is a trivial functional dependency as </a:t>
            </a:r>
            <a:r>
              <a:rPr lang="en-US" dirty="0" err="1" smtClean="0"/>
              <a:t>Emp_id</a:t>
            </a:r>
            <a:r>
              <a:rPr lang="en-US" dirty="0" smtClean="0"/>
              <a:t> is a subset of {</a:t>
            </a:r>
            <a:r>
              <a:rPr lang="en-US" dirty="0" err="1" smtClean="0"/>
              <a:t>Emp_id,Emp_name</a:t>
            </a:r>
            <a:r>
              <a:rPr lang="en-US" dirty="0" smtClean="0"/>
              <a:t>}.</a:t>
            </a:r>
          </a:p>
          <a:p>
            <a:endParaRPr lang="en-US" dirty="0" smtClean="0"/>
          </a:p>
          <a:p>
            <a:endParaRPr lang="en-US" dirty="0"/>
          </a:p>
        </p:txBody>
      </p:sp>
      <p:graphicFrame>
        <p:nvGraphicFramePr>
          <p:cNvPr id="4" name="Table 3"/>
          <p:cNvGraphicFramePr>
            <a:graphicFrameLocks noGrp="1"/>
          </p:cNvGraphicFramePr>
          <p:nvPr/>
        </p:nvGraphicFramePr>
        <p:xfrm>
          <a:off x="1295400" y="1295400"/>
          <a:ext cx="6096000" cy="219456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sz="2400" b="1" dirty="0" err="1" smtClean="0"/>
                        <a:t>Emp_id</a:t>
                      </a:r>
                      <a:endParaRPr lang="en-US" sz="2400" dirty="0"/>
                    </a:p>
                  </a:txBody>
                  <a:tcPr>
                    <a:solidFill>
                      <a:schemeClr val="bg2">
                        <a:lumMod val="25000"/>
                      </a:schemeClr>
                    </a:solidFill>
                  </a:tcPr>
                </a:tc>
                <a:tc>
                  <a:txBody>
                    <a:bodyPr/>
                    <a:lstStyle/>
                    <a:p>
                      <a:r>
                        <a:rPr lang="en-US" sz="2400" b="1" dirty="0" err="1" smtClean="0"/>
                        <a:t>Emp_name</a:t>
                      </a:r>
                      <a:endParaRPr lang="en-US" sz="2400" dirty="0"/>
                    </a:p>
                  </a:txBody>
                  <a:tcPr>
                    <a:solidFill>
                      <a:schemeClr val="bg2">
                        <a:lumMod val="25000"/>
                      </a:schemeClr>
                    </a:solidFill>
                  </a:tcPr>
                </a:tc>
              </a:tr>
              <a:tr h="370840">
                <a:tc>
                  <a:txBody>
                    <a:bodyPr/>
                    <a:lstStyle/>
                    <a:p>
                      <a:r>
                        <a:rPr lang="en-US" sz="2400" dirty="0" smtClean="0"/>
                        <a:t>AS555</a:t>
                      </a:r>
                      <a:endParaRPr lang="en-US" sz="2400" dirty="0"/>
                    </a:p>
                  </a:txBody>
                  <a:tcPr>
                    <a:solidFill>
                      <a:schemeClr val="accent2">
                        <a:lumMod val="60000"/>
                        <a:lumOff val="40000"/>
                      </a:schemeClr>
                    </a:solidFill>
                  </a:tcPr>
                </a:tc>
                <a:tc>
                  <a:txBody>
                    <a:bodyPr/>
                    <a:lstStyle/>
                    <a:p>
                      <a:r>
                        <a:rPr lang="en-US" sz="2400" dirty="0" smtClean="0"/>
                        <a:t>Harry</a:t>
                      </a:r>
                      <a:endParaRPr lang="en-US" sz="2400" dirty="0"/>
                    </a:p>
                  </a:txBody>
                  <a:tcPr>
                    <a:solidFill>
                      <a:schemeClr val="accent2">
                        <a:lumMod val="60000"/>
                        <a:lumOff val="40000"/>
                      </a:schemeClr>
                    </a:solidFill>
                  </a:tcPr>
                </a:tc>
              </a:tr>
              <a:tr h="370840">
                <a:tc>
                  <a:txBody>
                    <a:bodyPr/>
                    <a:lstStyle/>
                    <a:p>
                      <a:r>
                        <a:rPr lang="en-US" sz="2400" dirty="0" smtClean="0"/>
                        <a:t>AS811</a:t>
                      </a:r>
                      <a:endParaRPr lang="en-US" sz="2400" dirty="0"/>
                    </a:p>
                  </a:txBody>
                  <a:tcPr>
                    <a:solidFill>
                      <a:schemeClr val="accent2">
                        <a:lumMod val="60000"/>
                        <a:lumOff val="40000"/>
                      </a:schemeClr>
                    </a:solidFill>
                  </a:tcPr>
                </a:tc>
                <a:tc>
                  <a:txBody>
                    <a:bodyPr/>
                    <a:lstStyle/>
                    <a:p>
                      <a:r>
                        <a:rPr lang="en-US" sz="2400" dirty="0" smtClean="0"/>
                        <a:t>George</a:t>
                      </a:r>
                      <a:endParaRPr lang="en-US" sz="2400" dirty="0"/>
                    </a:p>
                  </a:txBody>
                  <a:tcPr>
                    <a:solidFill>
                      <a:schemeClr val="accent2">
                        <a:lumMod val="60000"/>
                        <a:lumOff val="40000"/>
                      </a:schemeClr>
                    </a:solidFill>
                  </a:tcPr>
                </a:tc>
              </a:tr>
              <a:tr h="370840">
                <a:tc>
                  <a:txBody>
                    <a:bodyPr/>
                    <a:lstStyle/>
                    <a:p>
                      <a:r>
                        <a:rPr lang="en-US" sz="2400" dirty="0" smtClean="0"/>
                        <a:t>AS999</a:t>
                      </a:r>
                      <a:endParaRPr lang="en-US" sz="2400" dirty="0"/>
                    </a:p>
                  </a:txBody>
                  <a:tcPr>
                    <a:solidFill>
                      <a:schemeClr val="accent2">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Kevin</a:t>
                      </a:r>
                    </a:p>
                    <a:p>
                      <a:endParaRPr lang="en-US" sz="2400" dirty="0"/>
                    </a:p>
                  </a:txBody>
                  <a:tcPr>
                    <a:solidFill>
                      <a:schemeClr val="accent2">
                        <a:lumMod val="60000"/>
                        <a:lumOff val="40000"/>
                      </a:schemeClr>
                    </a:solid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Non trivial functional dependency in DBMS</a:t>
            </a:r>
            <a:br>
              <a:rPr lang="en-US" b="1" dirty="0" smtClean="0"/>
            </a:br>
            <a:endParaRPr lang="en-US" dirty="0"/>
          </a:p>
        </p:txBody>
      </p:sp>
      <p:sp>
        <p:nvSpPr>
          <p:cNvPr id="3" name="Content Placeholder 2"/>
          <p:cNvSpPr>
            <a:spLocks noGrp="1"/>
          </p:cNvSpPr>
          <p:nvPr>
            <p:ph idx="1"/>
          </p:nvPr>
        </p:nvSpPr>
        <p:spPr/>
        <p:txBody>
          <a:bodyPr/>
          <a:lstStyle/>
          <a:p>
            <a:r>
              <a:rPr lang="en-US" dirty="0" smtClean="0"/>
              <a:t>Functional dependency which also known as a nontrivial dependency occurs when A-&gt;B holds true where B is not a subset of A. In a relationship, if attribute B is not a subset of attribute A, then it is considered as a non-trivial dependency.</a:t>
            </a:r>
          </a:p>
          <a:p>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endParaRPr lang="en-US" dirty="0"/>
          </a:p>
        </p:txBody>
      </p:sp>
      <p:sp>
        <p:nvSpPr>
          <p:cNvPr id="3" name="Content Placeholder 2"/>
          <p:cNvSpPr>
            <a:spLocks noGrp="1"/>
          </p:cNvSpPr>
          <p:nvPr>
            <p:ph idx="1"/>
          </p:nvPr>
        </p:nvSpPr>
        <p:spPr/>
        <p:txBody>
          <a:bodyPr>
            <a:normAutofit/>
          </a:bodyPr>
          <a:lstStyle/>
          <a:p>
            <a:endParaRPr lang="en-US" dirty="0" smtClean="0"/>
          </a:p>
          <a:p>
            <a:pPr>
              <a:buNone/>
            </a:pPr>
            <a:endParaRPr lang="en-US" b="1" dirty="0" smtClean="0"/>
          </a:p>
          <a:p>
            <a:endParaRPr lang="en-US" dirty="0" smtClean="0"/>
          </a:p>
          <a:p>
            <a:endParaRPr lang="en-US" dirty="0"/>
          </a:p>
        </p:txBody>
      </p:sp>
      <p:graphicFrame>
        <p:nvGraphicFramePr>
          <p:cNvPr id="4" name="Table 3"/>
          <p:cNvGraphicFramePr>
            <a:graphicFrameLocks noGrp="1"/>
          </p:cNvGraphicFramePr>
          <p:nvPr/>
        </p:nvGraphicFramePr>
        <p:xfrm>
          <a:off x="914400" y="762000"/>
          <a:ext cx="6934200" cy="2299833"/>
        </p:xfrm>
        <a:graphic>
          <a:graphicData uri="http://schemas.openxmlformats.org/drawingml/2006/table">
            <a:tbl>
              <a:tblPr firstRow="1" bandRow="1">
                <a:tableStyleId>{5C22544A-7EE6-4342-B048-85BDC9FD1C3A}</a:tableStyleId>
              </a:tblPr>
              <a:tblGrid>
                <a:gridCol w="2667000"/>
                <a:gridCol w="1955800"/>
                <a:gridCol w="2311400"/>
              </a:tblGrid>
              <a:tr h="581934">
                <a:tc>
                  <a:txBody>
                    <a:bodyPr/>
                    <a:lstStyle/>
                    <a:p>
                      <a:pPr algn="ctr"/>
                      <a:r>
                        <a:rPr lang="en-US" b="1" dirty="0" smtClean="0"/>
                        <a:t>Company</a:t>
                      </a:r>
                      <a:endParaRPr lang="en-US" sz="2400" dirty="0"/>
                    </a:p>
                  </a:txBody>
                  <a:tcPr>
                    <a:solidFill>
                      <a:schemeClr val="accent3">
                        <a:lumMod val="75000"/>
                      </a:schemeClr>
                    </a:solidFill>
                  </a:tcPr>
                </a:tc>
                <a:tc>
                  <a:txBody>
                    <a:bodyPr/>
                    <a:lstStyle/>
                    <a:p>
                      <a:pPr algn="ctr"/>
                      <a:r>
                        <a:rPr lang="en-US" b="1" dirty="0" smtClean="0"/>
                        <a:t>CEO</a:t>
                      </a:r>
                      <a:endParaRPr lang="en-US" sz="2400" dirty="0"/>
                    </a:p>
                  </a:txBody>
                  <a:tcPr>
                    <a:solidFill>
                      <a:schemeClr val="accent3">
                        <a:lumMod val="75000"/>
                      </a:schemeClr>
                    </a:solidFill>
                  </a:tcPr>
                </a:tc>
                <a:tc>
                  <a:txBody>
                    <a:bodyPr/>
                    <a:lstStyle/>
                    <a:p>
                      <a:pPr algn="ctr"/>
                      <a:r>
                        <a:rPr lang="en-US" b="1" dirty="0" smtClean="0"/>
                        <a:t>Age</a:t>
                      </a:r>
                      <a:endParaRPr lang="en-US" sz="2400" dirty="0"/>
                    </a:p>
                  </a:txBody>
                  <a:tcPr>
                    <a:solidFill>
                      <a:schemeClr val="accent3">
                        <a:lumMod val="75000"/>
                      </a:schemeClr>
                    </a:solidFill>
                  </a:tcPr>
                </a:tc>
              </a:tr>
              <a:tr h="713466">
                <a:tc>
                  <a:txBody>
                    <a:bodyPr/>
                    <a:lstStyle/>
                    <a:p>
                      <a:pPr algn="ctr"/>
                      <a:r>
                        <a:rPr lang="en-US" sz="2400" dirty="0" smtClean="0"/>
                        <a:t>Microsoft</a:t>
                      </a:r>
                      <a:endParaRPr lang="en-US" sz="2400" dirty="0"/>
                    </a:p>
                  </a:txBody>
                  <a:tcPr/>
                </a:tc>
                <a:tc>
                  <a:txBody>
                    <a:bodyPr/>
                    <a:lstStyle/>
                    <a:p>
                      <a:pPr algn="ctr"/>
                      <a:r>
                        <a:rPr lang="en-US" sz="2400" dirty="0" err="1" smtClean="0"/>
                        <a:t>Satya</a:t>
                      </a:r>
                      <a:r>
                        <a:rPr lang="en-US" sz="2400" dirty="0" smtClean="0"/>
                        <a:t> </a:t>
                      </a:r>
                      <a:r>
                        <a:rPr lang="en-US" sz="2400" dirty="0" err="1" smtClean="0"/>
                        <a:t>Nadella</a:t>
                      </a:r>
                      <a:endParaRPr lang="en-US" sz="2400" dirty="0"/>
                    </a:p>
                  </a:txBody>
                  <a:tcPr/>
                </a:tc>
                <a:tc>
                  <a:txBody>
                    <a:bodyPr/>
                    <a:lstStyle/>
                    <a:p>
                      <a:pPr algn="ctr"/>
                      <a:r>
                        <a:rPr lang="en-US" sz="2400" dirty="0" smtClean="0"/>
                        <a:t>51</a:t>
                      </a:r>
                      <a:endParaRPr lang="en-US" sz="2400" dirty="0"/>
                    </a:p>
                  </a:txBody>
                  <a:tcPr/>
                </a:tc>
              </a:tr>
              <a:tr h="1004433">
                <a:tc>
                  <a:txBody>
                    <a:bodyPr/>
                    <a:lstStyle/>
                    <a:p>
                      <a:pPr algn="ctr"/>
                      <a:r>
                        <a:rPr lang="en-US" sz="2400" dirty="0" smtClean="0"/>
                        <a:t>Google</a:t>
                      </a:r>
                      <a:endParaRPr lang="en-US" sz="2400" dirty="0"/>
                    </a:p>
                  </a:txBody>
                  <a:tcPr/>
                </a:tc>
                <a:tc>
                  <a:txBody>
                    <a:bodyPr/>
                    <a:lstStyle/>
                    <a:p>
                      <a:pPr algn="ctr"/>
                      <a:r>
                        <a:rPr lang="en-US" sz="2400" dirty="0" err="1" smtClean="0"/>
                        <a:t>sundar</a:t>
                      </a:r>
                      <a:r>
                        <a:rPr lang="en-US" sz="2400" dirty="0" smtClean="0"/>
                        <a:t> </a:t>
                      </a:r>
                      <a:r>
                        <a:rPr lang="en-US" sz="2400" dirty="0" err="1" smtClean="0"/>
                        <a:t>Pichai</a:t>
                      </a:r>
                      <a:endParaRPr lang="en-US" sz="2400" dirty="0"/>
                    </a:p>
                  </a:txBody>
                  <a:tcPr/>
                </a:tc>
                <a:tc>
                  <a:txBody>
                    <a:bodyPr/>
                    <a:lstStyle/>
                    <a:p>
                      <a:pPr algn="ctr"/>
                      <a:r>
                        <a:rPr lang="en-US" sz="2400" dirty="0" smtClean="0"/>
                        <a:t>46</a:t>
                      </a:r>
                      <a:endParaRPr lang="en-US" sz="2400" dirty="0"/>
                    </a:p>
                  </a:txBody>
                  <a:tcPr/>
                </a:tc>
              </a:tr>
            </a:tbl>
          </a:graphicData>
        </a:graphic>
      </p:graphicFrame>
      <p:sp>
        <p:nvSpPr>
          <p:cNvPr id="5" name="Rectangle 4"/>
          <p:cNvSpPr/>
          <p:nvPr/>
        </p:nvSpPr>
        <p:spPr>
          <a:xfrm>
            <a:off x="762000" y="3581400"/>
            <a:ext cx="7086600" cy="2677656"/>
          </a:xfrm>
          <a:prstGeom prst="rect">
            <a:avLst/>
          </a:prstGeom>
        </p:spPr>
        <p:txBody>
          <a:bodyPr wrap="square">
            <a:spAutoFit/>
          </a:bodyPr>
          <a:lstStyle/>
          <a:p>
            <a:r>
              <a:rPr lang="en-US" sz="2800" b="1" dirty="0" smtClean="0"/>
              <a:t>Example:</a:t>
            </a:r>
            <a:endParaRPr lang="en-US" sz="2800" dirty="0" smtClean="0"/>
          </a:p>
          <a:p>
            <a:r>
              <a:rPr lang="en-US" sz="2800" dirty="0" smtClean="0"/>
              <a:t>(Company} -&gt; {CEO} (if we know the Company, we knows the CEO name)</a:t>
            </a:r>
          </a:p>
          <a:p>
            <a:endParaRPr lang="en-US" sz="2800" dirty="0" smtClean="0"/>
          </a:p>
          <a:p>
            <a:r>
              <a:rPr lang="en-US" sz="2800" dirty="0" smtClean="0"/>
              <a:t>But CEO is not a subset of Company, and hence it's non-trivial functional dependency.</a:t>
            </a:r>
            <a:endParaRPr lang="en-US" sz="28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Transitive dependency:</a:t>
            </a:r>
            <a:br>
              <a:rPr lang="en-US" b="1" dirty="0" smtClean="0"/>
            </a:br>
            <a:endParaRPr lang="en-US" dirty="0"/>
          </a:p>
        </p:txBody>
      </p:sp>
      <p:sp>
        <p:nvSpPr>
          <p:cNvPr id="3" name="Content Placeholder 2"/>
          <p:cNvSpPr>
            <a:spLocks noGrp="1"/>
          </p:cNvSpPr>
          <p:nvPr>
            <p:ph idx="1"/>
          </p:nvPr>
        </p:nvSpPr>
        <p:spPr/>
        <p:txBody>
          <a:bodyPr/>
          <a:lstStyle/>
          <a:p>
            <a:r>
              <a:rPr lang="en-US" dirty="0" smtClean="0"/>
              <a:t>A transitive is a type of functional dependency which happens when t is indirectly formed by two functional dependencies.</a:t>
            </a:r>
          </a:p>
          <a:p>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NORMALIZATION</a:t>
            </a:r>
            <a:endParaRPr lang="en-US" dirty="0"/>
          </a:p>
        </p:txBody>
      </p:sp>
      <p:sp>
        <p:nvSpPr>
          <p:cNvPr id="3" name="Content Placeholder 2"/>
          <p:cNvSpPr>
            <a:spLocks noGrp="1"/>
          </p:cNvSpPr>
          <p:nvPr>
            <p:ph idx="1"/>
          </p:nvPr>
        </p:nvSpPr>
        <p:spPr/>
        <p:txBody>
          <a:bodyPr/>
          <a:lstStyle/>
          <a:p>
            <a:r>
              <a:rPr lang="en-US" b="1" dirty="0"/>
              <a:t>Normalization</a:t>
            </a:r>
            <a:r>
              <a:rPr lang="en-US" dirty="0"/>
              <a:t> is a process of organizing the data in database to avoid data redundancy, insertion anomaly, update anomaly &amp; deletion anomaly.</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ANOMALIES</a:t>
            </a:r>
            <a:endParaRPr lang="en-US" dirty="0"/>
          </a:p>
        </p:txBody>
      </p:sp>
      <p:sp>
        <p:nvSpPr>
          <p:cNvPr id="3" name="Content Placeholder 2"/>
          <p:cNvSpPr>
            <a:spLocks noGrp="1"/>
          </p:cNvSpPr>
          <p:nvPr>
            <p:ph idx="1"/>
          </p:nvPr>
        </p:nvSpPr>
        <p:spPr/>
        <p:txBody>
          <a:bodyPr/>
          <a:lstStyle/>
          <a:p>
            <a:r>
              <a:rPr lang="en-US" dirty="0" smtClean="0"/>
              <a:t>INSERT</a:t>
            </a:r>
          </a:p>
          <a:p>
            <a:r>
              <a:rPr lang="en-US" dirty="0" smtClean="0"/>
              <a:t>DELETE</a:t>
            </a:r>
          </a:p>
          <a:p>
            <a:r>
              <a:rPr lang="en-US" dirty="0" smtClean="0"/>
              <a:t>UPDATE</a:t>
            </a:r>
          </a:p>
          <a:p>
            <a:endParaRPr lang="en-US" dirty="0"/>
          </a:p>
        </p:txBody>
      </p:sp>
      <p:graphicFrame>
        <p:nvGraphicFramePr>
          <p:cNvPr id="5" name="Table 4"/>
          <p:cNvGraphicFramePr>
            <a:graphicFrameLocks noGrp="1"/>
          </p:cNvGraphicFramePr>
          <p:nvPr/>
        </p:nvGraphicFramePr>
        <p:xfrm>
          <a:off x="1143000" y="3886200"/>
          <a:ext cx="6096000" cy="1483360"/>
        </p:xfrm>
        <a:graphic>
          <a:graphicData uri="http://schemas.openxmlformats.org/drawingml/2006/table">
            <a:tbl>
              <a:tblPr firstRow="1" bandRow="1">
                <a:tableStyleId>{5C22544A-7EE6-4342-B048-85BDC9FD1C3A}</a:tableStyleId>
              </a:tblPr>
              <a:tblGrid>
                <a:gridCol w="1524000"/>
                <a:gridCol w="1524000"/>
                <a:gridCol w="1524000"/>
                <a:gridCol w="1524000"/>
              </a:tblGrid>
              <a:tr h="370840">
                <a:tc>
                  <a:txBody>
                    <a:bodyPr/>
                    <a:lstStyle/>
                    <a:p>
                      <a:r>
                        <a:rPr lang="en-US" dirty="0" smtClean="0"/>
                        <a:t>EMP</a:t>
                      </a:r>
                      <a:r>
                        <a:rPr lang="en-US" baseline="0" dirty="0" smtClean="0"/>
                        <a:t> ID</a:t>
                      </a:r>
                      <a:endParaRPr lang="en-US" dirty="0"/>
                    </a:p>
                  </a:txBody>
                  <a:tcPr/>
                </a:tc>
                <a:tc>
                  <a:txBody>
                    <a:bodyPr/>
                    <a:lstStyle/>
                    <a:p>
                      <a:r>
                        <a:rPr lang="en-US" dirty="0" smtClean="0"/>
                        <a:t>NAME</a:t>
                      </a:r>
                      <a:endParaRPr lang="en-US" dirty="0"/>
                    </a:p>
                  </a:txBody>
                  <a:tcPr/>
                </a:tc>
                <a:tc>
                  <a:txBody>
                    <a:bodyPr/>
                    <a:lstStyle/>
                    <a:p>
                      <a:r>
                        <a:rPr lang="en-US" dirty="0" smtClean="0"/>
                        <a:t>ADDRESS</a:t>
                      </a:r>
                      <a:endParaRPr lang="en-US" dirty="0"/>
                    </a:p>
                  </a:txBody>
                  <a:tcPr/>
                </a:tc>
                <a:tc>
                  <a:txBody>
                    <a:bodyPr/>
                    <a:lstStyle/>
                    <a:p>
                      <a:r>
                        <a:rPr lang="en-US" dirty="0" smtClean="0"/>
                        <a:t>DEPT</a:t>
                      </a:r>
                      <a:endParaRPr lang="en-US" dirty="0"/>
                    </a:p>
                  </a:txBody>
                  <a:tcPr/>
                </a:tc>
              </a:tr>
              <a:tr h="370840">
                <a:tc>
                  <a:txBody>
                    <a:bodyPr/>
                    <a:lstStyle/>
                    <a:p>
                      <a:r>
                        <a:rPr lang="en-US" dirty="0" smtClean="0"/>
                        <a:t>1</a:t>
                      </a:r>
                      <a:endParaRPr lang="en-US" dirty="0"/>
                    </a:p>
                  </a:txBody>
                  <a:tcPr/>
                </a:tc>
                <a:tc>
                  <a:txBody>
                    <a:bodyPr/>
                    <a:lstStyle/>
                    <a:p>
                      <a:r>
                        <a:rPr lang="en-US" dirty="0" smtClean="0"/>
                        <a:t>RICK</a:t>
                      </a:r>
                      <a:endParaRPr lang="en-US" dirty="0"/>
                    </a:p>
                  </a:txBody>
                  <a:tcPr/>
                </a:tc>
                <a:tc>
                  <a:txBody>
                    <a:bodyPr/>
                    <a:lstStyle/>
                    <a:p>
                      <a:r>
                        <a:rPr lang="en-US" dirty="0" smtClean="0"/>
                        <a:t>AAA</a:t>
                      </a:r>
                      <a:endParaRPr lang="en-US" dirty="0"/>
                    </a:p>
                  </a:txBody>
                  <a:tcPr/>
                </a:tc>
                <a:tc>
                  <a:txBody>
                    <a:bodyPr/>
                    <a:lstStyle/>
                    <a:p>
                      <a:r>
                        <a:rPr lang="en-US" dirty="0" smtClean="0"/>
                        <a:t>CSE</a:t>
                      </a:r>
                      <a:endParaRPr lang="en-US" dirty="0"/>
                    </a:p>
                  </a:txBody>
                  <a:tcPr/>
                </a:tc>
              </a:tr>
              <a:tr h="370840">
                <a:tc>
                  <a:txBody>
                    <a:bodyPr/>
                    <a:lstStyle/>
                    <a:p>
                      <a:r>
                        <a:rPr lang="en-US" dirty="0" smtClean="0"/>
                        <a:t>1</a:t>
                      </a:r>
                      <a:endParaRPr lang="en-US" dirty="0"/>
                    </a:p>
                  </a:txBody>
                  <a:tcPr/>
                </a:tc>
                <a:tc>
                  <a:txBody>
                    <a:bodyPr/>
                    <a:lstStyle/>
                    <a:p>
                      <a:r>
                        <a:rPr lang="en-US" dirty="0" smtClean="0"/>
                        <a:t>RICK</a:t>
                      </a:r>
                      <a:endParaRPr lang="en-US" dirty="0"/>
                    </a:p>
                  </a:txBody>
                  <a:tcPr/>
                </a:tc>
                <a:tc>
                  <a:txBody>
                    <a:bodyPr/>
                    <a:lstStyle/>
                    <a:p>
                      <a:r>
                        <a:rPr lang="en-US" dirty="0" smtClean="0"/>
                        <a:t>AAA</a:t>
                      </a:r>
                      <a:endParaRPr lang="en-US" dirty="0"/>
                    </a:p>
                  </a:txBody>
                  <a:tcPr/>
                </a:tc>
                <a:tc>
                  <a:txBody>
                    <a:bodyPr/>
                    <a:lstStyle/>
                    <a:p>
                      <a:r>
                        <a:rPr lang="en-US" dirty="0" smtClean="0"/>
                        <a:t>IT</a:t>
                      </a:r>
                      <a:endParaRPr lang="en-US" dirty="0"/>
                    </a:p>
                  </a:txBody>
                  <a:tcPr/>
                </a:tc>
              </a:tr>
              <a:tr h="370840">
                <a:tc>
                  <a:txBody>
                    <a:bodyPr/>
                    <a:lstStyle/>
                    <a:p>
                      <a:r>
                        <a:rPr lang="en-US" dirty="0" smtClean="0"/>
                        <a:t>2</a:t>
                      </a:r>
                      <a:endParaRPr lang="en-US" dirty="0"/>
                    </a:p>
                  </a:txBody>
                  <a:tcPr/>
                </a:tc>
                <a:tc>
                  <a:txBody>
                    <a:bodyPr/>
                    <a:lstStyle/>
                    <a:p>
                      <a:r>
                        <a:rPr lang="en-US" dirty="0" smtClean="0"/>
                        <a:t>JAMES</a:t>
                      </a:r>
                      <a:endParaRPr lang="en-US" dirty="0"/>
                    </a:p>
                  </a:txBody>
                  <a:tcPr/>
                </a:tc>
                <a:tc>
                  <a:txBody>
                    <a:bodyPr/>
                    <a:lstStyle/>
                    <a:p>
                      <a:r>
                        <a:rPr lang="en-US" dirty="0" smtClean="0"/>
                        <a:t>BBB</a:t>
                      </a:r>
                      <a:endParaRPr lang="en-US" dirty="0"/>
                    </a:p>
                  </a:txBody>
                  <a:tcPr/>
                </a:tc>
                <a:tc>
                  <a:txBody>
                    <a:bodyPr/>
                    <a:lstStyle/>
                    <a:p>
                      <a:r>
                        <a:rPr lang="en-US" dirty="0" smtClean="0"/>
                        <a:t>ECE</a:t>
                      </a:r>
                      <a:endParaRPr lang="en-US" dirty="0"/>
                    </a:p>
                  </a:txBody>
                  <a:tcPr/>
                </a:tc>
              </a:tr>
            </a:tbl>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1295400" y="1600200"/>
            <a:ext cx="6172200" cy="4495800"/>
          </a:xfrm>
          <a:prstGeom prst="rect">
            <a:avLst/>
          </a:prstGeom>
          <a:noFill/>
          <a:ln w="9525">
            <a:noFill/>
            <a:miter lim="800000"/>
            <a:headEnd/>
            <a:tailEnd/>
          </a:ln>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NORMAL FORMS</a:t>
            </a:r>
            <a:endParaRPr lang="en-US" dirty="0"/>
          </a:p>
        </p:txBody>
      </p:sp>
      <p:sp>
        <p:nvSpPr>
          <p:cNvPr id="5" name="Content Placeholder 4"/>
          <p:cNvSpPr>
            <a:spLocks noGrp="1"/>
          </p:cNvSpPr>
          <p:nvPr>
            <p:ph idx="1"/>
          </p:nvPr>
        </p:nvSpPr>
        <p:spPr/>
        <p:txBody>
          <a:bodyPr/>
          <a:lstStyle/>
          <a:p>
            <a:r>
              <a:rPr lang="en-US" dirty="0"/>
              <a:t>First normal form(1NF)</a:t>
            </a:r>
          </a:p>
          <a:p>
            <a:r>
              <a:rPr lang="en-US" dirty="0"/>
              <a:t>Second normal form(2NF)</a:t>
            </a:r>
          </a:p>
          <a:p>
            <a:r>
              <a:rPr lang="en-US" dirty="0"/>
              <a:t>Third normal form(3NF)</a:t>
            </a:r>
          </a:p>
          <a:p>
            <a:r>
              <a:rPr lang="en-US" dirty="0"/>
              <a:t>Boyce &amp; </a:t>
            </a:r>
            <a:r>
              <a:rPr lang="en-US" dirty="0" err="1"/>
              <a:t>Codd</a:t>
            </a:r>
            <a:r>
              <a:rPr lang="en-US" dirty="0"/>
              <a:t> normal form (BCNF)</a:t>
            </a:r>
          </a:p>
          <a:p>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NORMAL FORM</a:t>
            </a:r>
            <a:endParaRPr lang="en-US" dirty="0"/>
          </a:p>
        </p:txBody>
      </p:sp>
      <p:sp>
        <p:nvSpPr>
          <p:cNvPr id="3" name="Content Placeholder 2"/>
          <p:cNvSpPr>
            <a:spLocks noGrp="1"/>
          </p:cNvSpPr>
          <p:nvPr>
            <p:ph idx="1"/>
          </p:nvPr>
        </p:nvSpPr>
        <p:spPr/>
        <p:txBody>
          <a:bodyPr/>
          <a:lstStyle/>
          <a:p>
            <a:r>
              <a:rPr lang="en-US" dirty="0" smtClean="0"/>
              <a:t>MUST HAVE ATOMIC VALUES</a:t>
            </a:r>
            <a:endParaRPr lang="en-US" dirty="0"/>
          </a:p>
          <a:p>
            <a:endParaRPr lang="en-US" dirty="0" smtClean="0"/>
          </a:p>
          <a:p>
            <a:pPr>
              <a:buNone/>
            </a:pPr>
            <a:endParaRPr lang="en-US" dirty="0"/>
          </a:p>
        </p:txBody>
      </p:sp>
      <p:graphicFrame>
        <p:nvGraphicFramePr>
          <p:cNvPr id="4" name="Table 3"/>
          <p:cNvGraphicFramePr>
            <a:graphicFrameLocks noGrp="1"/>
          </p:cNvGraphicFramePr>
          <p:nvPr/>
        </p:nvGraphicFramePr>
        <p:xfrm>
          <a:off x="457200" y="2286000"/>
          <a:ext cx="6096000" cy="1381760"/>
        </p:xfrm>
        <a:graphic>
          <a:graphicData uri="http://schemas.openxmlformats.org/drawingml/2006/table">
            <a:tbl>
              <a:tblPr firstRow="1" bandRow="1">
                <a:tableStyleId>{5C22544A-7EE6-4342-B048-85BDC9FD1C3A}</a:tableStyleId>
              </a:tblPr>
              <a:tblGrid>
                <a:gridCol w="1524000"/>
                <a:gridCol w="1524000"/>
                <a:gridCol w="1524000"/>
                <a:gridCol w="1524000"/>
              </a:tblGrid>
              <a:tr h="370840">
                <a:tc>
                  <a:txBody>
                    <a:bodyPr/>
                    <a:lstStyle/>
                    <a:p>
                      <a:r>
                        <a:rPr lang="en-US" dirty="0" smtClean="0"/>
                        <a:t>EMP ID</a:t>
                      </a:r>
                      <a:endParaRPr lang="en-US" dirty="0"/>
                    </a:p>
                  </a:txBody>
                  <a:tcPr/>
                </a:tc>
                <a:tc>
                  <a:txBody>
                    <a:bodyPr/>
                    <a:lstStyle/>
                    <a:p>
                      <a:r>
                        <a:rPr lang="en-US" dirty="0" smtClean="0"/>
                        <a:t>EMP NAME</a:t>
                      </a:r>
                      <a:endParaRPr lang="en-US" dirty="0"/>
                    </a:p>
                  </a:txBody>
                  <a:tcPr/>
                </a:tc>
                <a:tc>
                  <a:txBody>
                    <a:bodyPr/>
                    <a:lstStyle/>
                    <a:p>
                      <a:r>
                        <a:rPr lang="en-US" dirty="0" smtClean="0"/>
                        <a:t>ADDRESS</a:t>
                      </a:r>
                      <a:endParaRPr lang="en-US" dirty="0"/>
                    </a:p>
                  </a:txBody>
                  <a:tcPr/>
                </a:tc>
                <a:tc>
                  <a:txBody>
                    <a:bodyPr/>
                    <a:lstStyle/>
                    <a:p>
                      <a:r>
                        <a:rPr lang="en-US" dirty="0" smtClean="0"/>
                        <a:t>PHONE NUM</a:t>
                      </a:r>
                      <a:endParaRPr lang="en-US" dirty="0"/>
                    </a:p>
                  </a:txBody>
                  <a:tcPr/>
                </a:tc>
              </a:tr>
              <a:tr h="370840">
                <a:tc>
                  <a:txBody>
                    <a:bodyPr/>
                    <a:lstStyle/>
                    <a:p>
                      <a:r>
                        <a:rPr lang="en-US" dirty="0" smtClean="0"/>
                        <a:t>1</a:t>
                      </a:r>
                      <a:endParaRPr lang="en-US" dirty="0"/>
                    </a:p>
                  </a:txBody>
                  <a:tcPr/>
                </a:tc>
                <a:tc>
                  <a:txBody>
                    <a:bodyPr/>
                    <a:lstStyle/>
                    <a:p>
                      <a:r>
                        <a:rPr lang="en-US" dirty="0" smtClean="0"/>
                        <a:t>JUDE</a:t>
                      </a:r>
                      <a:endParaRPr lang="en-US" dirty="0"/>
                    </a:p>
                  </a:txBody>
                  <a:tcPr/>
                </a:tc>
                <a:tc>
                  <a:txBody>
                    <a:bodyPr/>
                    <a:lstStyle/>
                    <a:p>
                      <a:r>
                        <a:rPr lang="en-US" dirty="0" smtClean="0"/>
                        <a:t>AAA</a:t>
                      </a:r>
                      <a:endParaRPr lang="en-US" dirty="0"/>
                    </a:p>
                  </a:txBody>
                  <a:tcPr/>
                </a:tc>
                <a:tc>
                  <a:txBody>
                    <a:bodyPr/>
                    <a:lstStyle/>
                    <a:p>
                      <a:r>
                        <a:rPr lang="en-US" dirty="0" smtClean="0"/>
                        <a:t>94442121,3123132</a:t>
                      </a:r>
                      <a:endParaRPr lang="en-US" dirty="0"/>
                    </a:p>
                  </a:txBody>
                  <a:tcPr/>
                </a:tc>
              </a:tr>
              <a:tr h="370840">
                <a:tc>
                  <a:txBody>
                    <a:bodyPr/>
                    <a:lstStyle/>
                    <a:p>
                      <a:r>
                        <a:rPr lang="en-US" dirty="0" smtClean="0"/>
                        <a:t>2</a:t>
                      </a:r>
                      <a:endParaRPr lang="en-US" dirty="0"/>
                    </a:p>
                  </a:txBody>
                  <a:tcPr/>
                </a:tc>
                <a:tc>
                  <a:txBody>
                    <a:bodyPr/>
                    <a:lstStyle/>
                    <a:p>
                      <a:r>
                        <a:rPr lang="en-US" dirty="0" smtClean="0"/>
                        <a:t>JOSH</a:t>
                      </a:r>
                      <a:endParaRPr lang="en-US" dirty="0"/>
                    </a:p>
                  </a:txBody>
                  <a:tcPr/>
                </a:tc>
                <a:tc>
                  <a:txBody>
                    <a:bodyPr/>
                    <a:lstStyle/>
                    <a:p>
                      <a:r>
                        <a:rPr lang="en-US" dirty="0" smtClean="0"/>
                        <a:t>BBBB</a:t>
                      </a:r>
                      <a:endParaRPr lang="en-US" dirty="0"/>
                    </a:p>
                  </a:txBody>
                  <a:tcPr/>
                </a:tc>
                <a:tc>
                  <a:txBody>
                    <a:bodyPr/>
                    <a:lstStyle/>
                    <a:p>
                      <a:r>
                        <a:rPr lang="en-US" dirty="0" smtClean="0"/>
                        <a:t>5433434</a:t>
                      </a:r>
                      <a:endParaRPr lang="en-US" dirty="0"/>
                    </a:p>
                  </a:txBody>
                  <a:tcPr/>
                </a:tc>
              </a:tr>
            </a:tbl>
          </a:graphicData>
        </a:graphic>
      </p:graphicFrame>
      <p:sp>
        <p:nvSpPr>
          <p:cNvPr id="7" name="Right Arrow 6"/>
          <p:cNvSpPr/>
          <p:nvPr/>
        </p:nvSpPr>
        <p:spPr>
          <a:xfrm>
            <a:off x="6553200" y="2971800"/>
            <a:ext cx="3048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858000" y="2667000"/>
            <a:ext cx="19050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ln w="18000">
                  <a:solidFill>
                    <a:srgbClr val="7030A0"/>
                  </a:solidFill>
                  <a:prstDash val="solid"/>
                  <a:miter lim="800000"/>
                </a:ln>
                <a:solidFill>
                  <a:schemeClr val="accent2">
                    <a:lumMod val="50000"/>
                  </a:schemeClr>
                </a:solidFill>
                <a:effectLst>
                  <a:outerShdw blurRad="25500" dist="23000" dir="7020000" algn="tl">
                    <a:srgbClr val="000000">
                      <a:alpha val="50000"/>
                    </a:srgbClr>
                  </a:outerShdw>
                </a:effectLst>
              </a:rPr>
              <a:t>INVALID</a:t>
            </a:r>
            <a:endParaRPr lang="en-US" sz="2800" b="1" dirty="0">
              <a:ln w="18000">
                <a:solidFill>
                  <a:srgbClr val="7030A0"/>
                </a:solidFill>
                <a:prstDash val="solid"/>
                <a:miter lim="800000"/>
              </a:ln>
              <a:solidFill>
                <a:schemeClr val="accent2">
                  <a:lumMod val="50000"/>
                </a:schemeClr>
              </a:solidFill>
              <a:effectLst>
                <a:outerShdw blurRad="41275" dist="20320" dir="1800000" algn="tl" rotWithShape="0">
                  <a:srgbClr val="000000">
                    <a:alpha val="40000"/>
                  </a:srgbClr>
                </a:outerShdw>
              </a:effectLst>
            </a:endParaRPr>
          </a:p>
        </p:txBody>
      </p:sp>
      <p:graphicFrame>
        <p:nvGraphicFramePr>
          <p:cNvPr id="9" name="Table 8"/>
          <p:cNvGraphicFramePr>
            <a:graphicFrameLocks noGrp="1"/>
          </p:cNvGraphicFramePr>
          <p:nvPr/>
        </p:nvGraphicFramePr>
        <p:xfrm>
          <a:off x="609600" y="4267200"/>
          <a:ext cx="6096000" cy="1483360"/>
        </p:xfrm>
        <a:graphic>
          <a:graphicData uri="http://schemas.openxmlformats.org/drawingml/2006/table">
            <a:tbl>
              <a:tblPr firstRow="1" bandRow="1">
                <a:tableStyleId>{5C22544A-7EE6-4342-B048-85BDC9FD1C3A}</a:tableStyleId>
              </a:tblPr>
              <a:tblGrid>
                <a:gridCol w="1524000"/>
                <a:gridCol w="1524000"/>
                <a:gridCol w="1524000"/>
                <a:gridCol w="1524000"/>
              </a:tblGrid>
              <a:tr h="370840">
                <a:tc>
                  <a:txBody>
                    <a:bodyPr/>
                    <a:lstStyle/>
                    <a:p>
                      <a:r>
                        <a:rPr lang="en-US" dirty="0" smtClean="0"/>
                        <a:t>EMP ID</a:t>
                      </a:r>
                      <a:endParaRPr lang="en-US" dirty="0"/>
                    </a:p>
                  </a:txBody>
                  <a:tcPr/>
                </a:tc>
                <a:tc>
                  <a:txBody>
                    <a:bodyPr/>
                    <a:lstStyle/>
                    <a:p>
                      <a:r>
                        <a:rPr lang="en-US" dirty="0" smtClean="0"/>
                        <a:t>EMP NAME</a:t>
                      </a:r>
                      <a:endParaRPr lang="en-US" dirty="0"/>
                    </a:p>
                  </a:txBody>
                  <a:tcPr/>
                </a:tc>
                <a:tc>
                  <a:txBody>
                    <a:bodyPr/>
                    <a:lstStyle/>
                    <a:p>
                      <a:r>
                        <a:rPr lang="en-US" dirty="0" smtClean="0"/>
                        <a:t>ADDRESS</a:t>
                      </a:r>
                      <a:endParaRPr lang="en-US" dirty="0"/>
                    </a:p>
                  </a:txBody>
                  <a:tcPr/>
                </a:tc>
                <a:tc>
                  <a:txBody>
                    <a:bodyPr/>
                    <a:lstStyle/>
                    <a:p>
                      <a:r>
                        <a:rPr lang="en-US" dirty="0" smtClean="0"/>
                        <a:t>PHONE NUM</a:t>
                      </a:r>
                      <a:endParaRPr lang="en-US" dirty="0"/>
                    </a:p>
                  </a:txBody>
                  <a:tcPr/>
                </a:tc>
              </a:tr>
              <a:tr h="370840">
                <a:tc>
                  <a:txBody>
                    <a:bodyPr/>
                    <a:lstStyle/>
                    <a:p>
                      <a:r>
                        <a:rPr lang="en-US" dirty="0" smtClean="0"/>
                        <a:t>1</a:t>
                      </a:r>
                      <a:endParaRPr lang="en-US" dirty="0"/>
                    </a:p>
                  </a:txBody>
                  <a:tcPr/>
                </a:tc>
                <a:tc>
                  <a:txBody>
                    <a:bodyPr/>
                    <a:lstStyle/>
                    <a:p>
                      <a:r>
                        <a:rPr lang="en-US" dirty="0" smtClean="0"/>
                        <a:t>JUDE</a:t>
                      </a:r>
                      <a:endParaRPr lang="en-US" dirty="0"/>
                    </a:p>
                  </a:txBody>
                  <a:tcPr/>
                </a:tc>
                <a:tc>
                  <a:txBody>
                    <a:bodyPr/>
                    <a:lstStyle/>
                    <a:p>
                      <a:r>
                        <a:rPr lang="en-US" dirty="0" smtClean="0"/>
                        <a:t>AAA</a:t>
                      </a:r>
                      <a:endParaRPr lang="en-US" dirty="0"/>
                    </a:p>
                  </a:txBody>
                  <a:tcPr/>
                </a:tc>
                <a:tc>
                  <a:txBody>
                    <a:bodyPr/>
                    <a:lstStyle/>
                    <a:p>
                      <a:r>
                        <a:rPr lang="en-US" dirty="0" smtClean="0"/>
                        <a:t>94442121</a:t>
                      </a:r>
                      <a:endParaRPr lang="en-US" dirty="0"/>
                    </a:p>
                  </a:txBody>
                  <a:tcPr/>
                </a:tc>
              </a:tr>
              <a:tr h="370840">
                <a:tc>
                  <a:txBody>
                    <a:bodyPr/>
                    <a:lstStyle/>
                    <a:p>
                      <a:r>
                        <a:rPr lang="en-US" dirty="0" smtClean="0"/>
                        <a:t>1</a:t>
                      </a:r>
                      <a:endParaRPr lang="en-US" dirty="0"/>
                    </a:p>
                  </a:txBody>
                  <a:tcPr/>
                </a:tc>
                <a:tc>
                  <a:txBody>
                    <a:bodyPr/>
                    <a:lstStyle/>
                    <a:p>
                      <a:r>
                        <a:rPr lang="en-US" dirty="0" smtClean="0"/>
                        <a:t>JUDE</a:t>
                      </a:r>
                      <a:endParaRPr lang="en-US" dirty="0"/>
                    </a:p>
                  </a:txBody>
                  <a:tcPr/>
                </a:tc>
                <a:tc>
                  <a:txBody>
                    <a:bodyPr/>
                    <a:lstStyle/>
                    <a:p>
                      <a:r>
                        <a:rPr lang="en-US" dirty="0" smtClean="0"/>
                        <a:t>AAA</a:t>
                      </a:r>
                      <a:endParaRPr lang="en-US" dirty="0"/>
                    </a:p>
                  </a:txBody>
                  <a:tcPr/>
                </a:tc>
                <a:tc>
                  <a:txBody>
                    <a:bodyPr/>
                    <a:lstStyle/>
                    <a:p>
                      <a:r>
                        <a:rPr lang="en-US" dirty="0" smtClean="0"/>
                        <a:t>3123132</a:t>
                      </a:r>
                      <a:endParaRPr lang="en-US" dirty="0"/>
                    </a:p>
                  </a:txBody>
                  <a:tcPr/>
                </a:tc>
              </a:tr>
              <a:tr h="370840">
                <a:tc>
                  <a:txBody>
                    <a:bodyPr/>
                    <a:lstStyle/>
                    <a:p>
                      <a:r>
                        <a:rPr lang="en-US" dirty="0" smtClean="0"/>
                        <a:t>2</a:t>
                      </a:r>
                      <a:endParaRPr lang="en-US" dirty="0"/>
                    </a:p>
                  </a:txBody>
                  <a:tcPr/>
                </a:tc>
                <a:tc>
                  <a:txBody>
                    <a:bodyPr/>
                    <a:lstStyle/>
                    <a:p>
                      <a:r>
                        <a:rPr lang="en-US" dirty="0" smtClean="0"/>
                        <a:t>JOSH</a:t>
                      </a:r>
                      <a:endParaRPr lang="en-US" dirty="0"/>
                    </a:p>
                  </a:txBody>
                  <a:tcPr/>
                </a:tc>
                <a:tc>
                  <a:txBody>
                    <a:bodyPr/>
                    <a:lstStyle/>
                    <a:p>
                      <a:r>
                        <a:rPr lang="en-US" dirty="0" smtClean="0"/>
                        <a:t>BBBB</a:t>
                      </a:r>
                      <a:endParaRPr lang="en-US" dirty="0"/>
                    </a:p>
                  </a:txBody>
                  <a:tcPr/>
                </a:tc>
                <a:tc>
                  <a:txBody>
                    <a:bodyPr/>
                    <a:lstStyle/>
                    <a:p>
                      <a:r>
                        <a:rPr lang="en-US" dirty="0" smtClean="0"/>
                        <a:t>5433434</a:t>
                      </a:r>
                      <a:endParaRPr lang="en-US" dirty="0"/>
                    </a:p>
                  </a:txBody>
                  <a:tcPr/>
                </a:tc>
              </a:tr>
            </a:tbl>
          </a:graphicData>
        </a:graphic>
      </p:graphicFrame>
      <p:sp>
        <p:nvSpPr>
          <p:cNvPr id="10" name="Right Arrow 9"/>
          <p:cNvSpPr/>
          <p:nvPr/>
        </p:nvSpPr>
        <p:spPr>
          <a:xfrm>
            <a:off x="6705600" y="4876800"/>
            <a:ext cx="3048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010400" y="4648200"/>
            <a:ext cx="19050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ln w="18000">
                  <a:solidFill>
                    <a:srgbClr val="7030A0"/>
                  </a:solidFill>
                  <a:prstDash val="solid"/>
                  <a:miter lim="800000"/>
                </a:ln>
                <a:solidFill>
                  <a:schemeClr val="accent2">
                    <a:lumMod val="50000"/>
                  </a:schemeClr>
                </a:solidFill>
                <a:effectLst>
                  <a:outerShdw blurRad="25500" dist="23000" dir="7020000" algn="tl">
                    <a:srgbClr val="000000">
                      <a:alpha val="50000"/>
                    </a:srgbClr>
                  </a:outerShdw>
                </a:effectLst>
              </a:rPr>
              <a:t>VALID</a:t>
            </a:r>
            <a:endParaRPr lang="en-US" sz="2800" b="1" dirty="0">
              <a:ln w="18000">
                <a:solidFill>
                  <a:srgbClr val="7030A0"/>
                </a:solidFill>
                <a:prstDash val="solid"/>
                <a:miter lim="800000"/>
              </a:ln>
              <a:solidFill>
                <a:schemeClr val="accent2">
                  <a:lumMod val="50000"/>
                </a:schemeClr>
              </a:solidFill>
              <a:effectLst>
                <a:outerShdw blurRad="41275" dist="20320" dir="1800000" algn="tl" rotWithShape="0">
                  <a:srgbClr val="000000">
                    <a:alpha val="40000"/>
                  </a:srgbClr>
                </a:outerShdw>
              </a:effectLst>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FF0000"/>
                </a:solidFill>
              </a:rPr>
              <a:t>2NF</a:t>
            </a:r>
            <a:endParaRPr lang="en-US" sz="3200" dirty="0">
              <a:solidFill>
                <a:srgbClr val="FF0000"/>
              </a:solidFill>
            </a:endParaRPr>
          </a:p>
        </p:txBody>
      </p:sp>
      <p:sp>
        <p:nvSpPr>
          <p:cNvPr id="3" name="Content Placeholder 2"/>
          <p:cNvSpPr>
            <a:spLocks noGrp="1"/>
          </p:cNvSpPr>
          <p:nvPr>
            <p:ph idx="1"/>
          </p:nvPr>
        </p:nvSpPr>
        <p:spPr/>
        <p:txBody>
          <a:bodyPr/>
          <a:lstStyle/>
          <a:p>
            <a:r>
              <a:rPr lang="en-US" dirty="0" smtClean="0"/>
              <a:t>Table </a:t>
            </a:r>
            <a:r>
              <a:rPr lang="en-US" dirty="0"/>
              <a:t>is in 1NF (First normal form)</a:t>
            </a:r>
          </a:p>
          <a:p>
            <a:r>
              <a:rPr lang="en-US" dirty="0"/>
              <a:t>No non-prime attribute is dependent on the proper subset of any candidate key of table.</a:t>
            </a:r>
          </a:p>
          <a:p>
            <a:endParaRPr lang="en-US" dirty="0"/>
          </a:p>
        </p:txBody>
      </p:sp>
      <p:pic>
        <p:nvPicPr>
          <p:cNvPr id="4" name="Picture 3" descr="Relation not in 2NF"/>
          <p:cNvPicPr/>
          <p:nvPr/>
        </p:nvPicPr>
        <p:blipFill>
          <a:blip r:embed="rId2"/>
          <a:srcRect/>
          <a:stretch>
            <a:fillRect/>
          </a:stretch>
        </p:blipFill>
        <p:spPr bwMode="auto">
          <a:xfrm>
            <a:off x="609600" y="3352800"/>
            <a:ext cx="7848600" cy="2590800"/>
          </a:xfrm>
          <a:prstGeom prst="rect">
            <a:avLst/>
          </a:prstGeom>
          <a:noFill/>
          <a:ln w="9525">
            <a:noFill/>
            <a:miter lim="800000"/>
            <a:headEnd/>
            <a:tailEnd/>
          </a:ln>
        </p:spPr>
      </p:pic>
      <p:cxnSp>
        <p:nvCxnSpPr>
          <p:cNvPr id="6" name="Straight Connector 5"/>
          <p:cNvCxnSpPr/>
          <p:nvPr/>
        </p:nvCxnSpPr>
        <p:spPr>
          <a:xfrm>
            <a:off x="1143000" y="5029200"/>
            <a:ext cx="28956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86800" cy="1630362"/>
          </a:xfrm>
        </p:spPr>
        <p:txBody>
          <a:bodyPr>
            <a:normAutofit fontScale="90000"/>
          </a:bodyPr>
          <a:lstStyle/>
          <a:p>
            <a:r>
              <a:rPr lang="en-US" dirty="0" smtClean="0">
                <a:solidFill>
                  <a:srgbClr val="FF0000"/>
                </a:solidFill>
              </a:rPr>
              <a:t>PARTIAL DEPENDENCY IS NOT ALLOWED. MUST BE FULLY FUNCTIONALLY DEPENDENT</a:t>
            </a:r>
            <a:endParaRPr lang="en-US" dirty="0"/>
          </a:p>
        </p:txBody>
      </p:sp>
      <p:pic>
        <p:nvPicPr>
          <p:cNvPr id="6" name="Content Placeholder 5" descr="Relation  in 2NF"/>
          <p:cNvPicPr>
            <a:picLocks noGrp="1"/>
          </p:cNvPicPr>
          <p:nvPr>
            <p:ph idx="1"/>
          </p:nvPr>
        </p:nvPicPr>
        <p:blipFill>
          <a:blip r:embed="rId2"/>
          <a:srcRect/>
          <a:stretch>
            <a:fillRect/>
          </a:stretch>
        </p:blipFill>
        <p:spPr bwMode="auto">
          <a:xfrm>
            <a:off x="1295400" y="2362200"/>
            <a:ext cx="6934200" cy="350519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3NF</a:t>
            </a:r>
            <a:endParaRPr lang="en-US" dirty="0"/>
          </a:p>
        </p:txBody>
      </p:sp>
      <p:sp>
        <p:nvSpPr>
          <p:cNvPr id="3" name="Content Placeholder 2"/>
          <p:cNvSpPr>
            <a:spLocks noGrp="1"/>
          </p:cNvSpPr>
          <p:nvPr>
            <p:ph idx="1"/>
          </p:nvPr>
        </p:nvSpPr>
        <p:spPr/>
        <p:txBody>
          <a:bodyPr/>
          <a:lstStyle/>
          <a:p>
            <a:r>
              <a:rPr lang="en-US" dirty="0" smtClean="0"/>
              <a:t>TO ELIMINATE </a:t>
            </a:r>
            <a:r>
              <a:rPr lang="en-US" b="1" dirty="0" smtClean="0"/>
              <a:t>transitive dependency</a:t>
            </a:r>
          </a:p>
          <a:p>
            <a:endParaRPr lang="en-US" dirty="0"/>
          </a:p>
        </p:txBody>
      </p:sp>
      <p:pic>
        <p:nvPicPr>
          <p:cNvPr id="4" name="Picture 3" descr="Relation not in 3NF"/>
          <p:cNvPicPr/>
          <p:nvPr/>
        </p:nvPicPr>
        <p:blipFill>
          <a:blip r:embed="rId2"/>
          <a:srcRect/>
          <a:stretch>
            <a:fillRect/>
          </a:stretch>
        </p:blipFill>
        <p:spPr bwMode="auto">
          <a:xfrm>
            <a:off x="914400" y="2209800"/>
            <a:ext cx="7239000" cy="1238250"/>
          </a:xfrm>
          <a:prstGeom prst="rect">
            <a:avLst/>
          </a:prstGeom>
          <a:noFill/>
          <a:ln w="9525">
            <a:noFill/>
            <a:miter lim="800000"/>
            <a:headEnd/>
            <a:tailEnd/>
          </a:ln>
        </p:spPr>
      </p:pic>
      <p:pic>
        <p:nvPicPr>
          <p:cNvPr id="5" name="Picture 4" descr="Relation in 3NF"/>
          <p:cNvPicPr/>
          <p:nvPr/>
        </p:nvPicPr>
        <p:blipFill>
          <a:blip r:embed="rId3"/>
          <a:srcRect/>
          <a:stretch>
            <a:fillRect/>
          </a:stretch>
        </p:blipFill>
        <p:spPr bwMode="auto">
          <a:xfrm>
            <a:off x="1295400" y="3657600"/>
            <a:ext cx="6096000" cy="2362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Boyce-</a:t>
            </a:r>
            <a:r>
              <a:rPr lang="en-US" dirty="0" err="1" smtClean="0"/>
              <a:t>Codd</a:t>
            </a:r>
            <a:r>
              <a:rPr lang="en-US" dirty="0" smtClean="0"/>
              <a:t> Normal Form</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Boyce-</a:t>
            </a:r>
            <a:r>
              <a:rPr lang="en-US" dirty="0" err="1" smtClean="0"/>
              <a:t>Codd</a:t>
            </a:r>
            <a:r>
              <a:rPr lang="en-US" dirty="0" smtClean="0"/>
              <a:t> </a:t>
            </a:r>
            <a:r>
              <a:rPr lang="en-US" dirty="0"/>
              <a:t>Normal Form (BCNF) is an extension of Third Normal Form on strict terms. BCNF states that −</a:t>
            </a:r>
          </a:p>
          <a:p>
            <a:r>
              <a:rPr lang="en-US" dirty="0"/>
              <a:t>For any non-trivial functional dependency, X → A, X must be a super-key.</a:t>
            </a:r>
          </a:p>
          <a:p>
            <a:r>
              <a:rPr lang="en-US" dirty="0"/>
              <a:t>In the above image, </a:t>
            </a:r>
            <a:r>
              <a:rPr lang="en-US" dirty="0" err="1"/>
              <a:t>Stu_ID</a:t>
            </a:r>
            <a:r>
              <a:rPr lang="en-US" dirty="0"/>
              <a:t> is the super-key in the relation </a:t>
            </a:r>
            <a:r>
              <a:rPr lang="en-US" dirty="0" err="1"/>
              <a:t>Student_Detail</a:t>
            </a:r>
            <a:r>
              <a:rPr lang="en-US" dirty="0"/>
              <a:t> and Zip is the super-key in the relation </a:t>
            </a:r>
            <a:r>
              <a:rPr lang="en-US" dirty="0" err="1"/>
              <a:t>ZipCodes</a:t>
            </a:r>
            <a:r>
              <a:rPr lang="en-US" dirty="0"/>
              <a:t>. So,</a:t>
            </a:r>
          </a:p>
          <a:p>
            <a:r>
              <a:rPr lang="en-US" dirty="0" err="1"/>
              <a:t>Stu_ID</a:t>
            </a:r>
            <a:r>
              <a:rPr lang="en-US" dirty="0"/>
              <a:t> → </a:t>
            </a:r>
            <a:r>
              <a:rPr lang="en-US" dirty="0" err="1"/>
              <a:t>Stu_Name</a:t>
            </a:r>
            <a:r>
              <a:rPr lang="en-US" dirty="0"/>
              <a:t>, Zip</a:t>
            </a:r>
          </a:p>
          <a:p>
            <a:r>
              <a:rPr lang="en-US" dirty="0"/>
              <a:t>and</a:t>
            </a:r>
          </a:p>
          <a:p>
            <a:r>
              <a:rPr lang="en-US" dirty="0"/>
              <a:t>Zip → City</a:t>
            </a:r>
          </a:p>
          <a:p>
            <a:r>
              <a:rPr lang="en-US" dirty="0"/>
              <a:t>Which confirms that both the relations are in BCNF.</a:t>
            </a:r>
          </a:p>
          <a:p>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Query-by by-Example (QBE)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Example (QBE)</a:t>
            </a:r>
          </a:p>
          <a:p>
            <a:r>
              <a:rPr lang="en-US" dirty="0" smtClean="0"/>
              <a:t>! Basic Structure </a:t>
            </a:r>
          </a:p>
          <a:p>
            <a:r>
              <a:rPr lang="en-US" dirty="0" smtClean="0"/>
              <a:t>! Queries on One Relation </a:t>
            </a:r>
          </a:p>
          <a:p>
            <a:r>
              <a:rPr lang="en-US" dirty="0" smtClean="0"/>
              <a:t>! Queries on Several Relations </a:t>
            </a:r>
          </a:p>
          <a:p>
            <a:r>
              <a:rPr lang="en-US" dirty="0" smtClean="0"/>
              <a:t>! The Condition Box </a:t>
            </a:r>
          </a:p>
          <a:p>
            <a:r>
              <a:rPr lang="en-US" dirty="0" smtClean="0"/>
              <a:t>! The Result Relation </a:t>
            </a:r>
          </a:p>
          <a:p>
            <a:r>
              <a:rPr lang="en-US" dirty="0" smtClean="0"/>
              <a:t>! Ordering the Display of </a:t>
            </a:r>
            <a:r>
              <a:rPr lang="en-US" dirty="0" err="1" smtClean="0"/>
              <a:t>Tuples</a:t>
            </a:r>
            <a:r>
              <a:rPr lang="en-US" dirty="0" smtClean="0"/>
              <a:t> </a:t>
            </a:r>
          </a:p>
          <a:p>
            <a:r>
              <a:rPr lang="en-US" dirty="0" smtClean="0"/>
              <a:t>! Aggregate Operations </a:t>
            </a:r>
          </a:p>
          <a:p>
            <a:r>
              <a:rPr lang="en-US" dirty="0" smtClean="0"/>
              <a:t>! Modification of the Database</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Templates</a:t>
            </a:r>
            <a:endParaRPr lang="en-US" dirty="0"/>
          </a:p>
        </p:txBody>
      </p:sp>
      <p:pic>
        <p:nvPicPr>
          <p:cNvPr id="1026" name="Picture 2" descr="C:\Users\online\Desktop\templ.jpg"/>
          <p:cNvPicPr>
            <a:picLocks noGrp="1" noChangeAspect="1" noChangeArrowheads="1"/>
          </p:cNvPicPr>
          <p:nvPr>
            <p:ph idx="1"/>
          </p:nvPr>
        </p:nvPicPr>
        <p:blipFill>
          <a:blip r:embed="rId2" cstate="print"/>
          <a:srcRect/>
          <a:stretch>
            <a:fillRect/>
          </a:stretch>
        </p:blipFill>
        <p:spPr bwMode="auto">
          <a:xfrm>
            <a:off x="1421261" y="1600200"/>
            <a:ext cx="6301478" cy="4525963"/>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 Ways of Specifying the Query</a:t>
            </a:r>
            <a:endParaRPr lang="en-US" dirty="0"/>
          </a:p>
        </p:txBody>
      </p:sp>
      <p:pic>
        <p:nvPicPr>
          <p:cNvPr id="2050" name="Picture 2" descr="C:\Users\online\Desktop\specification.jpg"/>
          <p:cNvPicPr>
            <a:picLocks noGrp="1" noChangeAspect="1" noChangeArrowheads="1"/>
          </p:cNvPicPr>
          <p:nvPr>
            <p:ph idx="1"/>
          </p:nvPr>
        </p:nvPicPr>
        <p:blipFill>
          <a:blip r:embed="rId2" cstate="print"/>
          <a:srcRect/>
          <a:stretch>
            <a:fillRect/>
          </a:stretch>
        </p:blipFill>
        <p:spPr bwMode="auto">
          <a:xfrm>
            <a:off x="1307764" y="1600200"/>
            <a:ext cx="6528471" cy="4525963"/>
          </a:xfrm>
          <a:prstGeom prst="rect">
            <a:avLst/>
          </a:prstGeo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Queries</a:t>
            </a:r>
            <a:endParaRPr lang="en-US" dirty="0"/>
          </a:p>
        </p:txBody>
      </p:sp>
      <p:sp>
        <p:nvSpPr>
          <p:cNvPr id="3" name="Content Placeholder 2"/>
          <p:cNvSpPr>
            <a:spLocks noGrp="1"/>
          </p:cNvSpPr>
          <p:nvPr>
            <p:ph idx="1"/>
          </p:nvPr>
        </p:nvSpPr>
        <p:spPr/>
        <p:txBody>
          <a:bodyPr/>
          <a:lstStyle/>
          <a:p>
            <a:r>
              <a:rPr lang="en-US" dirty="0" smtClean="0"/>
              <a:t>List the employee who are working more than 20 hours. (a)</a:t>
            </a:r>
          </a:p>
          <a:p>
            <a:endParaRPr lang="en-US" dirty="0"/>
          </a:p>
        </p:txBody>
      </p:sp>
      <p:pic>
        <p:nvPicPr>
          <p:cNvPr id="3075" name="Picture 3" descr="C:\Users\online\Desktop\condition box.jpg"/>
          <p:cNvPicPr>
            <a:picLocks noChangeAspect="1" noChangeArrowheads="1"/>
          </p:cNvPicPr>
          <p:nvPr/>
        </p:nvPicPr>
        <p:blipFill>
          <a:blip r:embed="rId2"/>
          <a:srcRect/>
          <a:stretch>
            <a:fillRect/>
          </a:stretch>
        </p:blipFill>
        <p:spPr bwMode="auto">
          <a:xfrm>
            <a:off x="1219200" y="2590800"/>
            <a:ext cx="6553200" cy="3609975"/>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r>
              <a:rPr lang="en-US" b="1" dirty="0"/>
              <a:t>Advantages</a:t>
            </a:r>
            <a:br>
              <a:rPr lang="en-US" b="1" dirty="0"/>
            </a:br>
            <a:endParaRPr lang="en-US" dirty="0"/>
          </a:p>
        </p:txBody>
      </p:sp>
      <p:sp>
        <p:nvSpPr>
          <p:cNvPr id="3" name="Content Placeholder 2"/>
          <p:cNvSpPr>
            <a:spLocks noGrp="1"/>
          </p:cNvSpPr>
          <p:nvPr>
            <p:ph idx="1"/>
          </p:nvPr>
        </p:nvSpPr>
        <p:spPr>
          <a:xfrm>
            <a:off x="457200" y="914400"/>
            <a:ext cx="8229600" cy="5638800"/>
          </a:xfrm>
        </p:spPr>
        <p:txBody>
          <a:bodyPr>
            <a:normAutofit fontScale="85000" lnSpcReduction="20000"/>
          </a:bodyPr>
          <a:lstStyle/>
          <a:p>
            <a:r>
              <a:rPr lang="en-US" dirty="0"/>
              <a:t>Data can be retrieved easily due to the explicit links present between the table structures.</a:t>
            </a:r>
          </a:p>
          <a:p>
            <a:r>
              <a:rPr lang="en-US" dirty="0"/>
              <a:t>Referential integrity is always maintained i.e. any changes made in the parent table are automatically updated in a child table.</a:t>
            </a:r>
          </a:p>
          <a:p>
            <a:r>
              <a:rPr lang="en-US" dirty="0"/>
              <a:t>Promotes data sharing.</a:t>
            </a:r>
          </a:p>
          <a:p>
            <a:r>
              <a:rPr lang="en-US" dirty="0"/>
              <a:t>It is conceptually simple due to the parent-child relationship.</a:t>
            </a:r>
          </a:p>
          <a:p>
            <a:r>
              <a:rPr lang="en-US" dirty="0"/>
              <a:t>Database security is enforced.</a:t>
            </a:r>
          </a:p>
          <a:p>
            <a:r>
              <a:rPr lang="en-US" dirty="0"/>
              <a:t>Efficient with 1: N relationships.</a:t>
            </a:r>
          </a:p>
          <a:p>
            <a:r>
              <a:rPr lang="en-US" dirty="0"/>
              <a:t>A clear chain of command or authority.</a:t>
            </a:r>
          </a:p>
          <a:p>
            <a:r>
              <a:rPr lang="en-US" dirty="0"/>
              <a:t>Increases specialization.</a:t>
            </a:r>
          </a:p>
          <a:p>
            <a:r>
              <a:rPr lang="en-US" dirty="0"/>
              <a:t>High performance.</a:t>
            </a:r>
          </a:p>
          <a:p>
            <a:r>
              <a:rPr lang="en-US" dirty="0"/>
              <a:t>Clear results.</a:t>
            </a:r>
          </a:p>
          <a:p>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With condition box (b)</a:t>
            </a:r>
            <a:endParaRPr lang="en-US" dirty="0"/>
          </a:p>
        </p:txBody>
      </p:sp>
      <p:sp>
        <p:nvSpPr>
          <p:cNvPr id="3" name="Content Placeholder 2"/>
          <p:cNvSpPr>
            <a:spLocks noGrp="1"/>
          </p:cNvSpPr>
          <p:nvPr>
            <p:ph idx="1"/>
          </p:nvPr>
        </p:nvSpPr>
        <p:spPr/>
        <p:txBody>
          <a:bodyPr/>
          <a:lstStyle/>
          <a:p>
            <a:r>
              <a:rPr lang="en-US" dirty="0" smtClean="0"/>
              <a:t>List the employee number who work for more than 20 hours either on project 1 or 2.</a:t>
            </a:r>
            <a:endParaRPr lang="en-US" dirty="0"/>
          </a:p>
        </p:txBody>
      </p:sp>
      <p:pic>
        <p:nvPicPr>
          <p:cNvPr id="4" name="Picture 3" descr="C:\Users\online\Desktop\condition box.jpg"/>
          <p:cNvPicPr>
            <a:picLocks noChangeAspect="1" noChangeArrowheads="1"/>
          </p:cNvPicPr>
          <p:nvPr/>
        </p:nvPicPr>
        <p:blipFill>
          <a:blip r:embed="rId2"/>
          <a:srcRect/>
          <a:stretch>
            <a:fillRect/>
          </a:stretch>
        </p:blipFill>
        <p:spPr bwMode="auto">
          <a:xfrm>
            <a:off x="1219200" y="2590800"/>
            <a:ext cx="6553200" cy="3609975"/>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Both the projects</a:t>
            </a:r>
            <a:endParaRPr lang="en-US" dirty="0"/>
          </a:p>
        </p:txBody>
      </p:sp>
      <p:sp>
        <p:nvSpPr>
          <p:cNvPr id="3" name="Content Placeholder 2"/>
          <p:cNvSpPr>
            <a:spLocks noGrp="1"/>
          </p:cNvSpPr>
          <p:nvPr>
            <p:ph idx="1"/>
          </p:nvPr>
        </p:nvSpPr>
        <p:spPr/>
        <p:txBody>
          <a:bodyPr/>
          <a:lstStyle/>
          <a:p>
            <a:endParaRPr lang="en-US" dirty="0"/>
          </a:p>
        </p:txBody>
      </p:sp>
      <p:pic>
        <p:nvPicPr>
          <p:cNvPr id="4098" name="Picture 2" descr="C:\Users\online\Desktop\both the projects.jpg"/>
          <p:cNvPicPr>
            <a:picLocks noChangeAspect="1" noChangeArrowheads="1"/>
          </p:cNvPicPr>
          <p:nvPr/>
        </p:nvPicPr>
        <p:blipFill>
          <a:blip r:embed="rId2"/>
          <a:srcRect/>
          <a:stretch>
            <a:fillRect/>
          </a:stretch>
        </p:blipFill>
        <p:spPr bwMode="auto">
          <a:xfrm>
            <a:off x="762000" y="1676400"/>
            <a:ext cx="7696200" cy="3895725"/>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Join Operation</a:t>
            </a:r>
            <a:endParaRPr lang="en-US" dirty="0"/>
          </a:p>
        </p:txBody>
      </p:sp>
      <p:sp>
        <p:nvSpPr>
          <p:cNvPr id="3" name="Content Placeholder 2"/>
          <p:cNvSpPr>
            <a:spLocks noGrp="1"/>
          </p:cNvSpPr>
          <p:nvPr>
            <p:ph idx="1"/>
          </p:nvPr>
        </p:nvSpPr>
        <p:spPr/>
        <p:txBody>
          <a:bodyPr/>
          <a:lstStyle/>
          <a:p>
            <a:r>
              <a:rPr lang="en-US" dirty="0" smtClean="0"/>
              <a:t>To list name and address who work for research dept</a:t>
            </a:r>
            <a:endParaRPr lang="en-US" dirty="0"/>
          </a:p>
        </p:txBody>
      </p:sp>
      <p:pic>
        <p:nvPicPr>
          <p:cNvPr id="5122" name="Picture 2" descr="C:\Users\online\Desktop\research.jpg"/>
          <p:cNvPicPr>
            <a:picLocks noChangeAspect="1" noChangeArrowheads="1"/>
          </p:cNvPicPr>
          <p:nvPr/>
        </p:nvPicPr>
        <p:blipFill>
          <a:blip r:embed="rId2"/>
          <a:srcRect/>
          <a:stretch>
            <a:fillRect/>
          </a:stretch>
        </p:blipFill>
        <p:spPr bwMode="auto">
          <a:xfrm>
            <a:off x="457200" y="2590800"/>
            <a:ext cx="7315200" cy="4038600"/>
          </a:xfrm>
          <a:prstGeom prst="rect">
            <a:avLst/>
          </a:prstGeom>
          <a:noFill/>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For each employee retrieve the names and their supervisor names</a:t>
            </a:r>
            <a:endParaRPr lang="en-US" dirty="0"/>
          </a:p>
        </p:txBody>
      </p:sp>
      <p:sp>
        <p:nvSpPr>
          <p:cNvPr id="3" name="Content Placeholder 2"/>
          <p:cNvSpPr>
            <a:spLocks noGrp="1"/>
          </p:cNvSpPr>
          <p:nvPr>
            <p:ph idx="1"/>
          </p:nvPr>
        </p:nvSpPr>
        <p:spPr/>
        <p:txBody>
          <a:bodyPr/>
          <a:lstStyle/>
          <a:p>
            <a:endParaRPr lang="en-US" dirty="0"/>
          </a:p>
        </p:txBody>
      </p:sp>
      <p:pic>
        <p:nvPicPr>
          <p:cNvPr id="6146" name="Picture 2" descr="C:\Users\online\Desktop\immediate supervisor.jpg"/>
          <p:cNvPicPr>
            <a:picLocks noChangeAspect="1" noChangeArrowheads="1"/>
          </p:cNvPicPr>
          <p:nvPr/>
        </p:nvPicPr>
        <p:blipFill>
          <a:blip r:embed="rId2"/>
          <a:srcRect/>
          <a:stretch>
            <a:fillRect/>
          </a:stretch>
        </p:blipFill>
        <p:spPr bwMode="auto">
          <a:xfrm>
            <a:off x="838200" y="1752600"/>
            <a:ext cx="7620001" cy="4648200"/>
          </a:xfrm>
          <a:prstGeom prst="rect">
            <a:avLst/>
          </a:prstGeom>
          <a:noFill/>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 and Grouping</a:t>
            </a:r>
            <a:endParaRPr lang="en-US" dirty="0"/>
          </a:p>
        </p:txBody>
      </p:sp>
      <p:pic>
        <p:nvPicPr>
          <p:cNvPr id="7170" name="Picture 2" descr="C:\Users\online\Desktop\grouping qbe.jpg"/>
          <p:cNvPicPr>
            <a:picLocks noGrp="1" noChangeAspect="1" noChangeArrowheads="1"/>
          </p:cNvPicPr>
          <p:nvPr>
            <p:ph idx="1"/>
          </p:nvPr>
        </p:nvPicPr>
        <p:blipFill>
          <a:blip r:embed="rId2" cstate="print"/>
          <a:srcRect/>
          <a:stretch>
            <a:fillRect/>
          </a:stretch>
        </p:blipFill>
        <p:spPr bwMode="auto">
          <a:xfrm>
            <a:off x="1154357" y="1600200"/>
            <a:ext cx="6541843" cy="4525963"/>
          </a:xfrm>
          <a:prstGeom prst="rect">
            <a:avLst/>
          </a:prstGeom>
          <a:noFill/>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Negation </a:t>
            </a:r>
            <a:endParaRPr lang="en-US" dirty="0"/>
          </a:p>
        </p:txBody>
      </p:sp>
      <p:sp>
        <p:nvSpPr>
          <p:cNvPr id="3" name="Content Placeholder 2"/>
          <p:cNvSpPr>
            <a:spLocks noGrp="1"/>
          </p:cNvSpPr>
          <p:nvPr>
            <p:ph idx="1"/>
          </p:nvPr>
        </p:nvSpPr>
        <p:spPr/>
        <p:txBody>
          <a:bodyPr/>
          <a:lstStyle/>
          <a:p>
            <a:r>
              <a:rPr lang="en-US" dirty="0" smtClean="0"/>
              <a:t>List the employees who have no dependents</a:t>
            </a:r>
            <a:endParaRPr lang="en-US" dirty="0"/>
          </a:p>
        </p:txBody>
      </p:sp>
      <p:pic>
        <p:nvPicPr>
          <p:cNvPr id="8194" name="Picture 2" descr="C:\Users\online\Desktop\negation.jpg"/>
          <p:cNvPicPr>
            <a:picLocks noChangeAspect="1" noChangeArrowheads="1"/>
          </p:cNvPicPr>
          <p:nvPr/>
        </p:nvPicPr>
        <p:blipFill>
          <a:blip r:embed="rId2"/>
          <a:srcRect/>
          <a:stretch>
            <a:fillRect/>
          </a:stretch>
        </p:blipFill>
        <p:spPr bwMode="auto">
          <a:xfrm>
            <a:off x="762000" y="2438400"/>
            <a:ext cx="7848600" cy="2590800"/>
          </a:xfrm>
          <a:prstGeom prst="rect">
            <a:avLst/>
          </a:prstGeom>
          <a:noFill/>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Modifying the Database</a:t>
            </a:r>
            <a:endParaRPr lang="en-US" dirty="0"/>
          </a:p>
        </p:txBody>
      </p:sp>
      <p:pic>
        <p:nvPicPr>
          <p:cNvPr id="5122" name="Picture 2" descr="C:\Users\online\Desktop\qbe5.jpg"/>
          <p:cNvPicPr>
            <a:picLocks noGrp="1" noChangeAspect="1" noChangeArrowheads="1"/>
          </p:cNvPicPr>
          <p:nvPr>
            <p:ph idx="1"/>
          </p:nvPr>
        </p:nvPicPr>
        <p:blipFill>
          <a:blip r:embed="rId2"/>
          <a:srcRect/>
          <a:stretch>
            <a:fillRect/>
          </a:stretch>
        </p:blipFill>
        <p:spPr bwMode="auto">
          <a:xfrm>
            <a:off x="457200" y="1752600"/>
            <a:ext cx="8229600" cy="4648199"/>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Disadvantages</a:t>
            </a:r>
            <a:br>
              <a:rPr lang="en-US" b="1" dirty="0" smtClean="0"/>
            </a:b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Below </a:t>
            </a:r>
            <a:r>
              <a:rPr lang="en-US" dirty="0"/>
              <a:t>are some of the disadvantages given.</a:t>
            </a:r>
          </a:p>
          <a:p>
            <a:r>
              <a:rPr lang="en-US" dirty="0"/>
              <a:t>If the parent table and child table are unrelated then adding a new entry in the child table is difficult because additional entry must be added in the parent table.</a:t>
            </a:r>
          </a:p>
          <a:p>
            <a:r>
              <a:rPr lang="en-US" dirty="0"/>
              <a:t>Complex relationships are not supported.</a:t>
            </a:r>
          </a:p>
          <a:p>
            <a:r>
              <a:rPr lang="en-US" dirty="0"/>
              <a:t>Redundancy which results in inaccurate information.</a:t>
            </a:r>
          </a:p>
          <a:p>
            <a:r>
              <a:rPr lang="en-US" dirty="0"/>
              <a:t>Change in structure leads to change in all application programs</a:t>
            </a:r>
            <a:r>
              <a:rPr lang="en-US" dirty="0" smtClean="0"/>
              <a:t>.</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Disadvantages</a:t>
            </a:r>
            <a:br>
              <a:rPr lang="en-US" b="1" dirty="0" smtClean="0"/>
            </a:br>
            <a:endParaRPr lang="en-US" dirty="0"/>
          </a:p>
        </p:txBody>
      </p:sp>
      <p:sp>
        <p:nvSpPr>
          <p:cNvPr id="3" name="Content Placeholder 2"/>
          <p:cNvSpPr>
            <a:spLocks noGrp="1"/>
          </p:cNvSpPr>
          <p:nvPr>
            <p:ph idx="1"/>
          </p:nvPr>
        </p:nvSpPr>
        <p:spPr/>
        <p:txBody>
          <a:bodyPr>
            <a:normAutofit lnSpcReduction="10000"/>
          </a:bodyPr>
          <a:lstStyle/>
          <a:p>
            <a:r>
              <a:rPr lang="en-US" dirty="0" smtClean="0"/>
              <a:t>M: N relationship is not supported.</a:t>
            </a:r>
          </a:p>
          <a:p>
            <a:r>
              <a:rPr lang="en-US" dirty="0" smtClean="0"/>
              <a:t>No data manipulation or data definition language.</a:t>
            </a:r>
          </a:p>
          <a:p>
            <a:r>
              <a:rPr lang="en-US" dirty="0" smtClean="0"/>
              <a:t>Lack of standards.</a:t>
            </a:r>
          </a:p>
          <a:p>
            <a:r>
              <a:rPr lang="en-US" dirty="0" smtClean="0"/>
              <a:t>Poor flexibility</a:t>
            </a:r>
          </a:p>
          <a:p>
            <a:r>
              <a:rPr lang="en-US" dirty="0" smtClean="0"/>
              <a:t>Communication barriers</a:t>
            </a:r>
          </a:p>
          <a:p>
            <a:r>
              <a:rPr lang="en-US" dirty="0" smtClean="0"/>
              <a:t>Organizational Disunity.</a:t>
            </a:r>
          </a:p>
          <a:p>
            <a:r>
              <a:rPr lang="en-US" dirty="0" smtClean="0"/>
              <a:t>Rigid structure</a:t>
            </a:r>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Features</a:t>
            </a:r>
            <a:br>
              <a:rPr lang="en-US" b="1" dirty="0" smtClean="0"/>
            </a:b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features are pointed out below:</a:t>
            </a:r>
          </a:p>
          <a:p>
            <a:r>
              <a:rPr lang="en-US" b="1" dirty="0" smtClean="0"/>
              <a:t>Many to many relationships: </a:t>
            </a:r>
            <a:r>
              <a:rPr lang="en-US" dirty="0" smtClean="0"/>
              <a:t>It only supports one – to – many relationships. Many to many relationships are not supported.</a:t>
            </a:r>
          </a:p>
          <a:p>
            <a:r>
              <a:rPr lang="en-US" b="1" dirty="0" smtClean="0"/>
              <a:t>Problem in Deletion:</a:t>
            </a:r>
            <a:r>
              <a:rPr lang="en-US" dirty="0" smtClean="0"/>
              <a:t> If a parent is deleted then the child automatically gets deleted.</a:t>
            </a:r>
          </a:p>
          <a:p>
            <a:r>
              <a:rPr lang="en-US" b="1" dirty="0" smtClean="0"/>
              <a:t>Hierarchy of data:</a:t>
            </a:r>
            <a:r>
              <a:rPr lang="en-US" dirty="0" smtClean="0"/>
              <a:t> Data is represented in a hierarchical tree-like structure.</a:t>
            </a:r>
          </a:p>
          <a:p>
            <a:r>
              <a:rPr lang="en-US" b="1" dirty="0" smtClean="0"/>
              <a:t>Parent-child relationship: </a:t>
            </a:r>
            <a:r>
              <a:rPr lang="en-US" dirty="0" smtClean="0"/>
              <a:t>Each child can have only one parent but a parent can have more than one children.</a:t>
            </a:r>
          </a:p>
          <a:p>
            <a:endParaRPr lang="en-US" dirty="0" smtClean="0"/>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Features</a:t>
            </a:r>
            <a:br>
              <a:rPr lang="en-US" b="1" dirty="0" smtClean="0"/>
            </a:br>
            <a:endParaRPr lang="en-US" dirty="0"/>
          </a:p>
        </p:txBody>
      </p:sp>
      <p:sp>
        <p:nvSpPr>
          <p:cNvPr id="3" name="Content Placeholder 2"/>
          <p:cNvSpPr>
            <a:spLocks noGrp="1"/>
          </p:cNvSpPr>
          <p:nvPr>
            <p:ph idx="1"/>
          </p:nvPr>
        </p:nvSpPr>
        <p:spPr/>
        <p:txBody>
          <a:bodyPr>
            <a:normAutofit fontScale="70000" lnSpcReduction="20000"/>
          </a:bodyPr>
          <a:lstStyle/>
          <a:p>
            <a:r>
              <a:rPr lang="en-US" b="1" dirty="0" smtClean="0"/>
              <a:t>Pointer: </a:t>
            </a:r>
            <a:r>
              <a:rPr lang="en-US" dirty="0" smtClean="0"/>
              <a:t>Pointers are used for linking records that tell which is a parent and which child record is.</a:t>
            </a:r>
          </a:p>
          <a:p>
            <a:r>
              <a:rPr lang="en-US" b="1" dirty="0" smtClean="0"/>
              <a:t>Disk input and output is minimized: </a:t>
            </a:r>
            <a:r>
              <a:rPr lang="en-US" dirty="0" smtClean="0"/>
              <a:t>Parent and child records are placed or stored close to each other on the storage device which minimizes the hard disk input and output.</a:t>
            </a:r>
          </a:p>
          <a:p>
            <a:r>
              <a:rPr lang="en-US" b="1" dirty="0" smtClean="0"/>
              <a:t>Fast navigation:</a:t>
            </a:r>
            <a:r>
              <a:rPr lang="en-US" dirty="0" smtClean="0"/>
              <a:t> As parent and child are stored close to each other so access time is reduced and navigation becomes faster.</a:t>
            </a:r>
          </a:p>
          <a:p>
            <a:r>
              <a:rPr lang="en-US" b="1" dirty="0" smtClean="0"/>
              <a:t>Predefined relationship: </a:t>
            </a:r>
            <a:r>
              <a:rPr lang="en-US" dirty="0" smtClean="0"/>
              <a:t>All relations between root, parent and child nodes are predefined in the database schema.</a:t>
            </a:r>
          </a:p>
          <a:p>
            <a:r>
              <a:rPr lang="en-US" b="1" dirty="0" smtClean="0"/>
              <a:t>Re-organization difficulty: </a:t>
            </a:r>
            <a:r>
              <a:rPr lang="en-US" dirty="0" smtClean="0"/>
              <a:t>Hierarchy prevents the re-organization of data.</a:t>
            </a:r>
          </a:p>
          <a:p>
            <a:r>
              <a:rPr lang="en-US" b="1" dirty="0" smtClean="0"/>
              <a:t>Redundancy: </a:t>
            </a:r>
            <a:r>
              <a:rPr lang="en-US" dirty="0" smtClean="0"/>
              <a:t>One to many relationships increases redundancy in the data which leads to the retrieval of inaccurate data.</a:t>
            </a: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Example</a:t>
            </a:r>
            <a:br>
              <a:rPr lang="en-US" b="1" dirty="0" smtClean="0"/>
            </a:br>
            <a:endParaRPr lang="en-US" dirty="0"/>
          </a:p>
        </p:txBody>
      </p:sp>
      <p:sp>
        <p:nvSpPr>
          <p:cNvPr id="3" name="Content Placeholder 2"/>
          <p:cNvSpPr>
            <a:spLocks noGrp="1"/>
          </p:cNvSpPr>
          <p:nvPr>
            <p:ph idx="1"/>
          </p:nvPr>
        </p:nvSpPr>
        <p:spPr/>
        <p:txBody>
          <a:bodyPr/>
          <a:lstStyle/>
          <a:p>
            <a:r>
              <a:rPr lang="en-US" dirty="0" smtClean="0"/>
              <a:t>Let </a:t>
            </a:r>
            <a:r>
              <a:rPr lang="en-US" dirty="0"/>
              <a:t>us take an example of college students who take different courses. A course can be assigned to an only single student but a student can take as many courses as they want therefore following one to many relationships.</a:t>
            </a:r>
          </a:p>
          <a:p>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231</TotalTime>
  <Words>1293</Words>
  <Application>Microsoft Office PowerPoint</Application>
  <PresentationFormat>On-screen Show (4:3)</PresentationFormat>
  <Paragraphs>238</Paragraphs>
  <Slides>46</Slides>
  <Notes>0</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Office Theme</vt:lpstr>
      <vt:lpstr>HIERARCHICAL MODEL</vt:lpstr>
      <vt:lpstr>HIERARCHICAL MODEL</vt:lpstr>
      <vt:lpstr>example</vt:lpstr>
      <vt:lpstr>Advantages </vt:lpstr>
      <vt:lpstr>Disadvantages </vt:lpstr>
      <vt:lpstr>Disadvantages </vt:lpstr>
      <vt:lpstr>Features </vt:lpstr>
      <vt:lpstr>Features </vt:lpstr>
      <vt:lpstr>Example </vt:lpstr>
      <vt:lpstr>example</vt:lpstr>
      <vt:lpstr>Student Table:</vt:lpstr>
      <vt:lpstr>Course Table:</vt:lpstr>
      <vt:lpstr>Conclusion </vt:lpstr>
      <vt:lpstr>Network Model</vt:lpstr>
      <vt:lpstr>example</vt:lpstr>
      <vt:lpstr>Advantages of Network Model </vt:lpstr>
      <vt:lpstr>Disadvantages of Network Model </vt:lpstr>
      <vt:lpstr>Slide 18</vt:lpstr>
      <vt:lpstr>Functional Dependency</vt:lpstr>
      <vt:lpstr>Types of Functional Dependencies </vt:lpstr>
      <vt:lpstr>Multivalued dependency in DBMS </vt:lpstr>
      <vt:lpstr>Slide 22</vt:lpstr>
      <vt:lpstr>Trivial Functional dependency: </vt:lpstr>
      <vt:lpstr> For example: </vt:lpstr>
      <vt:lpstr>Non trivial functional dependency in DBMS </vt:lpstr>
      <vt:lpstr> </vt:lpstr>
      <vt:lpstr>Transitive dependency: </vt:lpstr>
      <vt:lpstr>NORMALIZATION</vt:lpstr>
      <vt:lpstr>ANOMALIES</vt:lpstr>
      <vt:lpstr>NORMAL FORMS</vt:lpstr>
      <vt:lpstr>FIRST NORMAL FORM</vt:lpstr>
      <vt:lpstr>2NF</vt:lpstr>
      <vt:lpstr>PARTIAL DEPENDENCY IS NOT ALLOWED. MUST BE FULLY FUNCTIONALLY DEPENDENT</vt:lpstr>
      <vt:lpstr>3NF</vt:lpstr>
      <vt:lpstr>Boyce-Codd Normal Form</vt:lpstr>
      <vt:lpstr>Query-by by-Example (QBE)</vt:lpstr>
      <vt:lpstr>Templates</vt:lpstr>
      <vt:lpstr>Four Ways of Specifying the Query</vt:lpstr>
      <vt:lpstr>Queries</vt:lpstr>
      <vt:lpstr>With condition box (b)</vt:lpstr>
      <vt:lpstr>Both the projects</vt:lpstr>
      <vt:lpstr>Join Operation</vt:lpstr>
      <vt:lpstr>For each employee retrieve the names and their supervisor names</vt:lpstr>
      <vt:lpstr>Functions and Grouping</vt:lpstr>
      <vt:lpstr>Negation </vt:lpstr>
      <vt:lpstr>Modifying the Database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HIERARCHICAL MODEL</dc:title>
  <dc:creator>online</dc:creator>
  <cp:lastModifiedBy>online</cp:lastModifiedBy>
  <cp:revision>24</cp:revision>
  <dcterms:created xsi:type="dcterms:W3CDTF">2020-09-01T05:18:42Z</dcterms:created>
  <dcterms:modified xsi:type="dcterms:W3CDTF">2020-09-08T05:53:54Z</dcterms:modified>
</cp:coreProperties>
</file>